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14"/>
  </p:notesMasterIdLst>
  <p:sldIdLst>
    <p:sldId id="375" r:id="rId4"/>
    <p:sldId id="376" r:id="rId5"/>
    <p:sldId id="262" r:id="rId6"/>
    <p:sldId id="289" r:id="rId7"/>
    <p:sldId id="291" r:id="rId8"/>
    <p:sldId id="367" r:id="rId9"/>
    <p:sldId id="368" r:id="rId10"/>
    <p:sldId id="378" r:id="rId11"/>
    <p:sldId id="379" r:id="rId12"/>
    <p:sldId id="334" r:id="rId13"/>
  </p:sldIdLst>
  <p:sldSz cx="10969625" cy="6170613"/>
  <p:notesSz cx="6858000" cy="9144000"/>
  <p:custDataLst>
    <p:tags r:id="rId15"/>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15:guide id="1" orient="horz" pos="1943">
          <p15:clr>
            <a:srgbClr val="A4A3A4"/>
          </p15:clr>
        </p15:guide>
        <p15:guide id="2" pos="34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Keceli Begum (TT-AM/PRM-AC)" initials="KB(" lastIdx="13" clrIdx="1"/>
  <p:cmAuthor id="3" name="Buyukyildirim M Oguz (TT-CW/PAE)" initials="BMO(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DFF"/>
    <a:srgbClr val="262626"/>
    <a:srgbClr val="ADC8E9"/>
    <a:srgbClr val="CF9100"/>
    <a:srgbClr val="B2ADAD"/>
    <a:srgbClr val="9604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4622" autoAdjust="0"/>
  </p:normalViewPr>
  <p:slideViewPr>
    <p:cSldViewPr snapToGrid="0">
      <p:cViewPr varScale="1">
        <p:scale>
          <a:sx n="174" d="100"/>
          <a:sy n="174" d="100"/>
        </p:scale>
        <p:origin x="1264" y="100"/>
      </p:cViewPr>
      <p:guideLst>
        <p:guide orient="horz" pos="1943"/>
        <p:guide pos="34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23.02.2024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92D48B2-9EB0-4B37-9B35-FC11E2EA535A}" type="slidenum">
              <a:rPr lang="de-DE" smtClean="0"/>
              <a:t>4</a:t>
            </a:fld>
            <a:endParaRPr lang="de-DE"/>
          </a:p>
        </p:txBody>
      </p:sp>
    </p:spTree>
    <p:extLst>
      <p:ext uri="{BB962C8B-B14F-4D97-AF65-F5344CB8AC3E}">
        <p14:creationId xmlns:p14="http://schemas.microsoft.com/office/powerpoint/2010/main" val="423442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92D48B2-9EB0-4B37-9B35-FC11E2EA535A}" type="slidenum">
              <a:rPr lang="de-DE" smtClean="0"/>
              <a:t>8</a:t>
            </a:fld>
            <a:endParaRPr lang="de-DE"/>
          </a:p>
        </p:txBody>
      </p:sp>
    </p:spTree>
    <p:extLst>
      <p:ext uri="{BB962C8B-B14F-4D97-AF65-F5344CB8AC3E}">
        <p14:creationId xmlns:p14="http://schemas.microsoft.com/office/powerpoint/2010/main" val="375445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92D48B2-9EB0-4B37-9B35-FC11E2EA535A}" type="slidenum">
              <a:rPr lang="de-DE" smtClean="0"/>
              <a:t>9</a:t>
            </a:fld>
            <a:endParaRPr lang="de-DE"/>
          </a:p>
        </p:txBody>
      </p:sp>
    </p:spTree>
    <p:extLst>
      <p:ext uri="{BB962C8B-B14F-4D97-AF65-F5344CB8AC3E}">
        <p14:creationId xmlns:p14="http://schemas.microsoft.com/office/powerpoint/2010/main" val="378900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92D48B2-9EB0-4B37-9B35-FC11E2EA535A}" type="slidenum">
              <a:rPr lang="de-DE" smtClean="0"/>
              <a:t>10</a:t>
            </a:fld>
            <a:endParaRPr lang="de-DE"/>
          </a:p>
        </p:txBody>
      </p:sp>
    </p:spTree>
    <p:extLst>
      <p:ext uri="{BB962C8B-B14F-4D97-AF65-F5344CB8AC3E}">
        <p14:creationId xmlns:p14="http://schemas.microsoft.com/office/powerpoint/2010/main" val="2989747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BF558F48-F6D6-4568-8DA6-55FAE81CC26F}"/>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547200" y="2602898"/>
            <a:ext cx="9268637" cy="1507549"/>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7" name="Text Placeholder 2">
            <a:extLst>
              <a:ext uri="{FF2B5EF4-FFF2-40B4-BE49-F238E27FC236}">
                <a16:creationId xmlns:a16="http://schemas.microsoft.com/office/drawing/2014/main" id="{77B0DFCC-F037-4745-849A-E2902A32AC76}"/>
              </a:ext>
            </a:extLst>
          </p:cNvPr>
          <p:cNvSpPr>
            <a:spLocks noGrp="1"/>
          </p:cNvSpPr>
          <p:nvPr>
            <p:ph type="body" sz="quarter" idx="1" hasCustomPrompt="1"/>
          </p:nvPr>
        </p:nvSpPr>
        <p:spPr>
          <a:xfrm>
            <a:off x="547200" y="4241130"/>
            <a:ext cx="9268637"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4" name="SuperGraphic">
            <a:extLst>
              <a:ext uri="{FF2B5EF4-FFF2-40B4-BE49-F238E27FC236}">
                <a16:creationId xmlns:a16="http://schemas.microsoft.com/office/drawing/2014/main" id="{862C2846-F73C-4F37-B810-57D2567D11EB}"/>
              </a:ext>
            </a:extLst>
          </p:cNvPr>
          <p:cNvPicPr>
            <a:picLocks noSelect="1"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0969200" cy="2056725"/>
          </a:xfrm>
          <a:prstGeom prst="rect">
            <a:avLst/>
          </a:prstGeom>
        </p:spPr>
      </p:pic>
    </p:spTree>
    <p:extLst>
      <p:ext uri="{BB962C8B-B14F-4D97-AF65-F5344CB8AC3E}">
        <p14:creationId xmlns:p14="http://schemas.microsoft.com/office/powerpoint/2010/main" val="2149848536"/>
      </p:ext>
    </p:extLst>
  </p:cSld>
  <p:clrMapOvr>
    <a:masterClrMapping/>
  </p:clrMapOvr>
  <p:hf sldNum="0" hdr="0" ftr="0" dt="0"/>
  <p:extLst>
    <p:ext uri="{DCECCB84-F9BA-43D5-87BE-67443E8EF086}">
      <p15:sldGuideLst xmlns:p15="http://schemas.microsoft.com/office/powerpoint/2012/main">
        <p15:guide id="1" pos="428" userDrawn="1">
          <p15:clr>
            <a:srgbClr val="FBAE40"/>
          </p15:clr>
        </p15:guide>
        <p15:guide id="2" pos="6185" userDrawn="1">
          <p15:clr>
            <a:srgbClr val="FBAE40"/>
          </p15:clr>
        </p15:guide>
        <p15:guide id="3" orient="horz" pos="1290" userDrawn="1">
          <p15:clr>
            <a:srgbClr val="FBAE40"/>
          </p15:clr>
        </p15:guide>
        <p15:guide id="4" orient="horz" pos="2590" userDrawn="1">
          <p15:clr>
            <a:srgbClr val="FBAE40"/>
          </p15:clr>
        </p15:guide>
        <p15:guide id="5" orient="horz" pos="2664" userDrawn="1">
          <p15:clr>
            <a:srgbClr val="FBAE40"/>
          </p15:clr>
        </p15:guide>
        <p15:guide id="6" orient="horz" pos="34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3" name="Content Placeholder 1"/>
          <p:cNvSpPr>
            <a:spLocks noGrp="1"/>
          </p:cNvSpPr>
          <p:nvPr>
            <p:ph sz="half" idx="1" hasCustomPrompt="1"/>
          </p:nvPr>
        </p:nvSpPr>
        <p:spPr>
          <a:xfrm>
            <a:off x="205200" y="1296000"/>
            <a:ext cx="49140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2"/>
          <p:cNvSpPr>
            <a:spLocks noGrp="1"/>
          </p:cNvSpPr>
          <p:nvPr>
            <p:ph sz="half" idx="2" hasCustomPrompt="1"/>
          </p:nvPr>
        </p:nvSpPr>
        <p:spPr>
          <a:xfrm>
            <a:off x="5853600" y="1295999"/>
            <a:ext cx="4914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2" name="AttachmentRemark">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4A6EE88F-E97F-46A3-8AB7-354C833CFFAB}"/>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Vertical contents ">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3" name="Content Placeholder 1"/>
          <p:cNvSpPr>
            <a:spLocks noGrp="1"/>
          </p:cNvSpPr>
          <p:nvPr>
            <p:ph sz="half" idx="1" hasCustomPrompt="1"/>
          </p:nvPr>
        </p:nvSpPr>
        <p:spPr>
          <a:xfrm>
            <a:off x="205200" y="1296000"/>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0600" y="1296000"/>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3" hasCustomPrompt="1"/>
          </p:nvPr>
        </p:nvSpPr>
        <p:spPr>
          <a:xfrm>
            <a:off x="7596000" y="1295999"/>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3" name="AttachmentRemark">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21F85651-AA1F-4EE5-A69C-0361B9A97953}"/>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2126" userDrawn="1">
          <p15:clr>
            <a:srgbClr val="FBAE40"/>
          </p15:clr>
        </p15:guide>
        <p15:guide id="9" pos="2455" userDrawn="1">
          <p15:clr>
            <a:srgbClr val="FBAE40"/>
          </p15:clr>
        </p15:guide>
        <p15:guide id="10" pos="4453" userDrawn="1">
          <p15:clr>
            <a:srgbClr val="FBAE40"/>
          </p15:clr>
        </p15:guide>
        <p15:guide id="11" pos="47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Vertical contents ">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5399"/>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2" hasCustomPrompt="1"/>
          </p:nvPr>
        </p:nvSpPr>
        <p:spPr>
          <a:xfrm>
            <a:off x="2877600" y="1295400"/>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3" hasCustomPrompt="1"/>
          </p:nvPr>
        </p:nvSpPr>
        <p:spPr>
          <a:xfrm>
            <a:off x="5550000" y="1295399"/>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4" hasCustomPrompt="1"/>
          </p:nvPr>
        </p:nvSpPr>
        <p:spPr>
          <a:xfrm>
            <a:off x="8222400" y="1295400"/>
            <a:ext cx="25416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4" name="AttachmentRemark">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4E68EDC3-D46C-4E18-BC78-B9478A7BDC83}"/>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1731" userDrawn="1">
          <p15:clr>
            <a:srgbClr val="FBAE40"/>
          </p15:clr>
        </p15:guide>
        <p15:guide id="9" pos="1810" userDrawn="1">
          <p15:clr>
            <a:srgbClr val="FBAE40"/>
          </p15:clr>
        </p15:guide>
        <p15:guide id="10" pos="3417" userDrawn="1">
          <p15:clr>
            <a:srgbClr val="FBAE40"/>
          </p15:clr>
        </p15:guide>
        <p15:guide id="11" pos="3495" userDrawn="1">
          <p15:clr>
            <a:srgbClr val="FBAE40"/>
          </p15:clr>
        </p15:guide>
        <p15:guide id="12" pos="5098" userDrawn="1">
          <p15:clr>
            <a:srgbClr val="FBAE40"/>
          </p15:clr>
        </p15:guide>
        <p15:guide id="13" pos="51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105588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2" hasCustomPrompt="1"/>
          </p:nvPr>
        </p:nvSpPr>
        <p:spPr>
          <a:xfrm>
            <a:off x="205200" y="3481200"/>
            <a:ext cx="105588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2" name="AttachmentRemark">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D337342F-2EB7-4EB1-963F-314A664F0F2C}"/>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5850000" y="1295999"/>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2" hasCustomPrompt="1"/>
          </p:nvPr>
        </p:nvSpPr>
        <p:spPr>
          <a:xfrm>
            <a:off x="205200" y="34812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4" hasCustomPrompt="1"/>
          </p:nvPr>
        </p:nvSpPr>
        <p:spPr>
          <a:xfrm>
            <a:off x="5850000" y="34812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4" name="AttachmentRemark">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685D5130-F453-4F60-9091-CC67A95125AD}"/>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guide id="10" pos="3225" userDrawn="1">
          <p15:clr>
            <a:srgbClr val="FBAE40"/>
          </p15:clr>
        </p15:guide>
        <p15:guide id="11" pos="368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3900600" y="1295999"/>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5" hasCustomPrompt="1"/>
          </p:nvPr>
        </p:nvSpPr>
        <p:spPr>
          <a:xfrm>
            <a:off x="7596000" y="1295999"/>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2" hasCustomPrompt="1"/>
          </p:nvPr>
        </p:nvSpPr>
        <p:spPr>
          <a:xfrm>
            <a:off x="2052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5"/>
          <p:cNvSpPr>
            <a:spLocks noGrp="1"/>
          </p:cNvSpPr>
          <p:nvPr>
            <p:ph sz="half" idx="4" hasCustomPrompt="1"/>
          </p:nvPr>
        </p:nvSpPr>
        <p:spPr>
          <a:xfrm>
            <a:off x="39006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6"/>
          <p:cNvSpPr>
            <a:spLocks noGrp="1"/>
          </p:cNvSpPr>
          <p:nvPr>
            <p:ph sz="half" idx="6" hasCustomPrompt="1"/>
          </p:nvPr>
        </p:nvSpPr>
        <p:spPr>
          <a:xfrm>
            <a:off x="75960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6" name="AttachmentRemark">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8CC4D98D-B6D0-4EAC-B595-B1B3F34F74E1}"/>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2126" userDrawn="1">
          <p15:clr>
            <a:srgbClr val="FBAE40"/>
          </p15:clr>
        </p15:guide>
        <p15:guide id="9" pos="2457" userDrawn="1">
          <p15:clr>
            <a:srgbClr val="FBAE40"/>
          </p15:clr>
        </p15:guide>
        <p15:guide id="10" pos="4453" userDrawn="1">
          <p15:clr>
            <a:srgbClr val="FBAE40"/>
          </p15:clr>
        </p15:guide>
        <p15:guide id="11" pos="4782" userDrawn="1">
          <p15:clr>
            <a:srgbClr val="FBAE40"/>
          </p15:clr>
        </p15:guide>
        <p15:guide id="12" orient="horz" pos="2113" userDrawn="1">
          <p15:clr>
            <a:srgbClr val="FBAE40"/>
          </p15:clr>
        </p15:guide>
        <p15:guide id="13" orient="horz" pos="21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2877600" y="1295999"/>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0000" y="12960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4"/>
          <p:cNvSpPr>
            <a:spLocks noGrp="1"/>
          </p:cNvSpPr>
          <p:nvPr>
            <p:ph sz="half" idx="7" hasCustomPrompt="1"/>
          </p:nvPr>
        </p:nvSpPr>
        <p:spPr>
          <a:xfrm>
            <a:off x="8222400" y="1295999"/>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5"/>
          <p:cNvSpPr>
            <a:spLocks noGrp="1"/>
          </p:cNvSpPr>
          <p:nvPr>
            <p:ph sz="half" idx="2" hasCustomPrompt="1"/>
          </p:nvPr>
        </p:nvSpPr>
        <p:spPr>
          <a:xfrm>
            <a:off x="2052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6"/>
          <p:cNvSpPr>
            <a:spLocks noGrp="1"/>
          </p:cNvSpPr>
          <p:nvPr>
            <p:ph sz="half" idx="4" hasCustomPrompt="1"/>
          </p:nvPr>
        </p:nvSpPr>
        <p:spPr>
          <a:xfrm>
            <a:off x="28776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8" name="Content Placeholder 7">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00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8"/>
          <p:cNvSpPr>
            <a:spLocks noGrp="1"/>
          </p:cNvSpPr>
          <p:nvPr>
            <p:ph sz="half" idx="8" hasCustomPrompt="1"/>
          </p:nvPr>
        </p:nvSpPr>
        <p:spPr>
          <a:xfrm>
            <a:off x="82224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1" name="AttachmentRemark">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C3FE2449-86F7-413D-AD74-17B8BDC576AB}"/>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guide id="10" pos="1731" userDrawn="1">
          <p15:clr>
            <a:srgbClr val="FBAE40"/>
          </p15:clr>
        </p15:guide>
        <p15:guide id="11" pos="1810" userDrawn="1">
          <p15:clr>
            <a:srgbClr val="FBAE40"/>
          </p15:clr>
        </p15:guide>
        <p15:guide id="12" pos="3416" userDrawn="1">
          <p15:clr>
            <a:srgbClr val="FBAE40"/>
          </p15:clr>
        </p15:guide>
        <p15:guide id="13" pos="3497" userDrawn="1">
          <p15:clr>
            <a:srgbClr val="FBAE40"/>
          </p15:clr>
        </p15:guide>
        <p15:guide id="14" pos="5098" userDrawn="1">
          <p15:clr>
            <a:srgbClr val="FBAE40"/>
          </p15:clr>
        </p15:guide>
        <p15:guide id="15" pos="517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 ">
    <p:spTree>
      <p:nvGrpSpPr>
        <p:cNvPr id="1" name=""/>
        <p:cNvGrpSpPr/>
        <p:nvPr/>
      </p:nvGrpSpPr>
      <p:grpSpPr>
        <a:xfrm>
          <a:off x="0" y="0"/>
          <a:ext cx="0" cy="0"/>
          <a:chOff x="0" y="0"/>
          <a:chExt cx="0" cy="0"/>
        </a:xfrm>
      </p:grpSpPr>
      <p:sp>
        <p:nvSpPr>
          <p:cNvPr id="4" name="Chapter_titleonly"/>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0" name="AttachmentRemark">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5" name="Title 4">
            <a:extLst>
              <a:ext uri="{FF2B5EF4-FFF2-40B4-BE49-F238E27FC236}">
                <a16:creationId xmlns:a16="http://schemas.microsoft.com/office/drawing/2014/main" id="{5CC74776-286D-45CF-B42A-A491ED08BED4}"/>
              </a:ext>
            </a:extLst>
          </p:cNvPr>
          <p:cNvSpPr>
            <a:spLocks noGrp="1"/>
          </p:cNvSpPr>
          <p:nvPr>
            <p:ph type="title" hasCustomPrompt="1"/>
          </p:nvPr>
        </p:nvSpPr>
        <p:spPr/>
        <p:txBody>
          <a:bodyPr/>
          <a:lstStyle/>
          <a:p>
            <a:r>
              <a:rPr lang="en-US"/>
              <a:t>Add Slide Title</a:t>
            </a:r>
          </a:p>
        </p:txBody>
      </p:sp>
      <p:sp>
        <p:nvSpPr>
          <p:cNvPr id="2" name="Slide Number Placeholder 1">
            <a:extLst>
              <a:ext uri="{FF2B5EF4-FFF2-40B4-BE49-F238E27FC236}">
                <a16:creationId xmlns:a16="http://schemas.microsoft.com/office/drawing/2014/main" id="{9D4A29A7-9E35-4523-8421-38341F67C3EE}"/>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p:spTree>
      <p:nvGrpSpPr>
        <p:cNvPr id="1" name=""/>
        <p:cNvGrpSpPr/>
        <p:nvPr/>
      </p:nvGrpSpPr>
      <p:grpSpPr>
        <a:xfrm>
          <a:off x="0" y="0"/>
          <a:ext cx="0" cy="0"/>
          <a:chOff x="0" y="0"/>
          <a:chExt cx="0" cy="0"/>
        </a:xfrm>
      </p:grpSpPr>
      <p:sp>
        <p:nvSpPr>
          <p:cNvPr id="8" name="AttachmentRemark">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570A8589-A8D2-4132-B89B-2FADFC125660}"/>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7" orient="horz" pos="34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vertic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43858496-C239-47F8-BDF4-1C95D89182D0}"/>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3289593" y="1152144"/>
            <a:ext cx="7132831" cy="2044365"/>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4" name="Text Placeholder 2">
            <a:extLst>
              <a:ext uri="{FF2B5EF4-FFF2-40B4-BE49-F238E27FC236}">
                <a16:creationId xmlns:a16="http://schemas.microsoft.com/office/drawing/2014/main" id="{55C2B86F-C1CA-4E64-9221-A99B4E89D289}"/>
              </a:ext>
            </a:extLst>
          </p:cNvPr>
          <p:cNvSpPr>
            <a:spLocks noGrp="1"/>
          </p:cNvSpPr>
          <p:nvPr>
            <p:ph type="body" sz="quarter" idx="1" hasCustomPrompt="1"/>
          </p:nvPr>
        </p:nvSpPr>
        <p:spPr>
          <a:xfrm>
            <a:off x="3289593" y="3327191"/>
            <a:ext cx="7132831"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3" name="SuperGraphic">
            <a:extLst>
              <a:ext uri="{FF2B5EF4-FFF2-40B4-BE49-F238E27FC236}">
                <a16:creationId xmlns:a16="http://schemas.microsoft.com/office/drawing/2014/main" id="{8E3B306C-041F-4487-8C98-1BF9B6BE172F}"/>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742494" cy="6170613"/>
          </a:xfrm>
          <a:prstGeom prst="rect">
            <a:avLst/>
          </a:prstGeom>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2153" userDrawn="1">
          <p15:clr>
            <a:srgbClr val="FBAE40"/>
          </p15:clr>
        </p15:guide>
        <p15:guide id="2" pos="6491" userDrawn="1">
          <p15:clr>
            <a:srgbClr val="FBAE40"/>
          </p15:clr>
        </p15:guide>
        <p15:guide id="3" orient="horz" pos="2088" userDrawn="1">
          <p15:clr>
            <a:srgbClr val="FBAE40"/>
          </p15:clr>
        </p15:guide>
        <p15:guide id="4" orient="horz" pos="2014" userDrawn="1">
          <p15:clr>
            <a:srgbClr val="FBAE40"/>
          </p15:clr>
        </p15:guide>
        <p15:guide id="5" orient="horz" pos="347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E881C9CD-D10B-4CDB-B44D-3FBD5D07A516}"/>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6" name="Chapter_title">
            <a:extLst>
              <a:ext uri="{FF2B5EF4-FFF2-40B4-BE49-F238E27FC236}">
                <a16:creationId xmlns:a16="http://schemas.microsoft.com/office/drawing/2014/main" id="{EE80FFE3-B9B2-433E-9111-10990FD419AB}"/>
              </a:ext>
            </a:extLst>
          </p:cNvPr>
          <p:cNvSpPr>
            <a:spLocks noGrp="1"/>
          </p:cNvSpPr>
          <p:nvPr>
            <p:ph type="body" sz="quarter" idx="15" hasCustomPrompt="1"/>
          </p:nvPr>
        </p:nvSpPr>
        <p:spPr>
          <a:xfrm>
            <a:off x="547200" y="2602896"/>
            <a:ext cx="9268637" cy="2892602"/>
          </a:xfrm>
          <a:ln w="0">
            <a:noFill/>
          </a:ln>
          <a:effectLst/>
        </p:spPr>
        <p:txBody>
          <a:bodyPr anchor="t" anchorCtr="0">
            <a:normAutofit/>
          </a:bodyPr>
          <a:lstStyle>
            <a:lvl1pPr marL="0" indent="0" algn="l">
              <a:lnSpc>
                <a:spcPct val="100000"/>
              </a:lnSpc>
              <a:spcBef>
                <a:spcPts val="0"/>
              </a:spcBef>
              <a:buFontTx/>
              <a:buNone/>
              <a:defRPr sz="4000" b="1" kern="0" cap="none" baseline="0">
                <a:solidFill>
                  <a:schemeClr val="tx1"/>
                </a:solidFill>
              </a:defRPr>
            </a:lvl1pPr>
          </a:lstStyle>
          <a:p>
            <a:r>
              <a:rPr lang="en-US" noProof="1"/>
              <a:t>Chapter title</a:t>
            </a:r>
          </a:p>
        </p:txBody>
      </p:sp>
      <p:sp>
        <p:nvSpPr>
          <p:cNvPr id="3" name="RectangleCol">
            <a:extLst>
              <a:ext uri="{FF2B5EF4-FFF2-40B4-BE49-F238E27FC236}">
                <a16:creationId xmlns:a16="http://schemas.microsoft.com/office/drawing/2014/main" id="{5DD958C9-7251-4FEC-9785-C1A6CE9F6847}"/>
              </a:ext>
            </a:extLst>
          </p:cNvPr>
          <p:cNvSpPr>
            <a:spLocks noSelect="1" noChangeAspect="1"/>
          </p:cNvSpPr>
          <p:nvPr userDrawn="1"/>
        </p:nvSpPr>
        <p:spPr>
          <a:xfrm>
            <a:off x="0" y="99"/>
            <a:ext cx="10969625" cy="2055600"/>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Text Placeholder 3">
            <a:extLst>
              <a:ext uri="{FF2B5EF4-FFF2-40B4-BE49-F238E27FC236}">
                <a16:creationId xmlns:a16="http://schemas.microsoft.com/office/drawing/2014/main" id="{D9EAE105-4DC3-4775-A78C-B758C32ACFF6}"/>
              </a:ext>
            </a:extLst>
          </p:cNvPr>
          <p:cNvSpPr>
            <a:spLocks noGrp="1"/>
          </p:cNvSpPr>
          <p:nvPr>
            <p:ph type="ctrTitle" hasCustomPrompt="1"/>
          </p:nvPr>
        </p:nvSpPr>
        <p:spPr>
          <a:xfrm>
            <a:off x="465781" y="98"/>
            <a:ext cx="2207942" cy="2055600"/>
          </a:xfrm>
        </p:spPr>
        <p:txBody>
          <a:bodyPr bIns="72000" anchor="ctr"/>
          <a:lstStyle>
            <a:lvl1pPr marL="0" indent="0">
              <a:lnSpc>
                <a:spcPct val="100000"/>
              </a:lnSpc>
              <a:spcBef>
                <a:spcPts val="500"/>
              </a:spcBef>
              <a:buFontTx/>
              <a:buNone/>
              <a:defRPr sz="15000" b="1" kern="0" baseline="0">
                <a:solidFill>
                  <a:schemeClr val="bg1"/>
                </a:solidFill>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a:t>00</a:t>
            </a:r>
          </a:p>
        </p:txBody>
      </p:sp>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342" userDrawn="1">
          <p15:clr>
            <a:srgbClr val="FBAE40"/>
          </p15:clr>
        </p15:guide>
        <p15:guide id="2" pos="6165" userDrawn="1">
          <p15:clr>
            <a:srgbClr val="FBAE40"/>
          </p15:clr>
        </p15:guide>
        <p15:guide id="3" orient="horz" pos="1557" userDrawn="1">
          <p15:clr>
            <a:srgbClr val="FBAE40"/>
          </p15:clr>
        </p15:guide>
        <p15:guide id="4" orient="horz" pos="28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vertical ">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E5083679-3829-4F0B-9E1A-B4E6F314AFD2}"/>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6" name="Chapter_title">
            <a:extLst>
              <a:ext uri="{FF2B5EF4-FFF2-40B4-BE49-F238E27FC236}">
                <a16:creationId xmlns:a16="http://schemas.microsoft.com/office/drawing/2014/main" id="{EE80FFE3-B9B2-433E-9111-10990FD419AB}"/>
              </a:ext>
            </a:extLst>
          </p:cNvPr>
          <p:cNvSpPr>
            <a:spLocks noGrp="1"/>
          </p:cNvSpPr>
          <p:nvPr>
            <p:ph type="body" sz="quarter" idx="15" hasCustomPrompt="1"/>
          </p:nvPr>
        </p:nvSpPr>
        <p:spPr>
          <a:xfrm>
            <a:off x="3279831" y="1200075"/>
            <a:ext cx="7072741" cy="3142785"/>
          </a:xfrm>
          <a:ln w="0">
            <a:noFill/>
          </a:ln>
          <a:effectLst/>
        </p:spPr>
        <p:txBody>
          <a:bodyPr anchor="t" anchorCtr="0">
            <a:normAutofit/>
          </a:bodyPr>
          <a:lstStyle>
            <a:lvl1pPr marL="0" indent="0" algn="l">
              <a:lnSpc>
                <a:spcPct val="100000"/>
              </a:lnSpc>
              <a:spcBef>
                <a:spcPts val="0"/>
              </a:spcBef>
              <a:buFontTx/>
              <a:buNone/>
              <a:defRPr sz="4000" b="1" kern="0" cap="none" baseline="0">
                <a:solidFill>
                  <a:schemeClr val="tx1"/>
                </a:solidFill>
              </a:defRPr>
            </a:lvl1pPr>
          </a:lstStyle>
          <a:p>
            <a:r>
              <a:rPr lang="en-US" noProof="1"/>
              <a:t>Chapter title</a:t>
            </a:r>
          </a:p>
        </p:txBody>
      </p:sp>
      <p:sp>
        <p:nvSpPr>
          <p:cNvPr id="3" name="RectangleCol">
            <a:extLst>
              <a:ext uri="{FF2B5EF4-FFF2-40B4-BE49-F238E27FC236}">
                <a16:creationId xmlns:a16="http://schemas.microsoft.com/office/drawing/2014/main" id="{5DD958C9-7251-4FEC-9785-C1A6CE9F6847}"/>
              </a:ext>
            </a:extLst>
          </p:cNvPr>
          <p:cNvSpPr>
            <a:spLocks noSelect="1" noChangeAspect="1"/>
          </p:cNvSpPr>
          <p:nvPr userDrawn="1"/>
        </p:nvSpPr>
        <p:spPr>
          <a:xfrm>
            <a:off x="-1" y="99"/>
            <a:ext cx="2739600" cy="6170514"/>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Text Placeholder 3">
            <a:extLst>
              <a:ext uri="{FF2B5EF4-FFF2-40B4-BE49-F238E27FC236}">
                <a16:creationId xmlns:a16="http://schemas.microsoft.com/office/drawing/2014/main" id="{D9EAE105-4DC3-4775-A78C-B758C32ACFF6}"/>
              </a:ext>
            </a:extLst>
          </p:cNvPr>
          <p:cNvSpPr>
            <a:spLocks noGrp="1"/>
          </p:cNvSpPr>
          <p:nvPr>
            <p:ph type="ctrTitle" hasCustomPrompt="1"/>
          </p:nvPr>
        </p:nvSpPr>
        <p:spPr>
          <a:xfrm>
            <a:off x="464400" y="99"/>
            <a:ext cx="2207942" cy="2055600"/>
          </a:xfrm>
        </p:spPr>
        <p:txBody>
          <a:bodyPr bIns="72000" anchor="ctr"/>
          <a:lstStyle>
            <a:lvl1pPr marL="0" indent="0">
              <a:lnSpc>
                <a:spcPct val="100000"/>
              </a:lnSpc>
              <a:spcBef>
                <a:spcPts val="500"/>
              </a:spcBef>
              <a:buFontTx/>
              <a:buNone/>
              <a:defRPr sz="15000" b="1" kern="0" baseline="0">
                <a:solidFill>
                  <a:schemeClr val="bg1"/>
                </a:solidFill>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a:t>00</a:t>
            </a:r>
          </a:p>
        </p:txBody>
      </p:sp>
      <p:pic>
        <p:nvPicPr>
          <p:cNvPr id="5" name="SuperGraphic">
            <a:extLst>
              <a:ext uri="{FF2B5EF4-FFF2-40B4-BE49-F238E27FC236}">
                <a16:creationId xmlns:a16="http://schemas.microsoft.com/office/drawing/2014/main" id="{B93399BE-B0B2-44B3-8FAE-18A968B3CDA4}"/>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799" y="0"/>
            <a:ext cx="68562" cy="6170613"/>
          </a:xfrm>
          <a:prstGeom prst="rect">
            <a:avLst/>
          </a:prstGeom>
        </p:spPr>
      </p:pic>
    </p:spTree>
    <p:extLst>
      <p:ext uri="{BB962C8B-B14F-4D97-AF65-F5344CB8AC3E}">
        <p14:creationId xmlns:p14="http://schemas.microsoft.com/office/powerpoint/2010/main" val="833081435"/>
      </p:ext>
    </p:extLst>
  </p:cSld>
  <p:clrMapOvr>
    <a:masterClrMapping/>
  </p:clrMapOvr>
  <p:hf sldNum="0" hdr="0" ftr="0" dt="0"/>
  <p:extLst>
    <p:ext uri="{DCECCB84-F9BA-43D5-87BE-67443E8EF086}">
      <p15:sldGuideLst xmlns:p15="http://schemas.microsoft.com/office/powerpoint/2012/main">
        <p15:guide id="1" pos="2064" userDrawn="1">
          <p15:clr>
            <a:srgbClr val="FBAE40"/>
          </p15:clr>
        </p15:guide>
        <p15:guide id="2" pos="6165" userDrawn="1">
          <p15:clr>
            <a:srgbClr val="FBAE40"/>
          </p15:clr>
        </p15:guide>
        <p15:guide id="3" orient="horz" pos="754" userDrawn="1">
          <p15:clr>
            <a:srgbClr val="FBAE40"/>
          </p15:clr>
        </p15:guide>
        <p15:guide id="4" orient="horz" pos="2738" userDrawn="1">
          <p15:clr>
            <a:srgbClr val="FBAE40"/>
          </p15:clr>
        </p15:guide>
        <p15:guide id="5" pos="2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picture without text ">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926F8EF2-FFD9-4D48-A076-77C0B811BAB0}"/>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10969625" cy="5536800"/>
          </a:xfrm>
          <a:blipFill dpi="0" rotWithShape="1">
            <a:blip r:embed="rId4">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Tree>
    <p:extLst>
      <p:ext uri="{BB962C8B-B14F-4D97-AF65-F5344CB8AC3E}">
        <p14:creationId xmlns:p14="http://schemas.microsoft.com/office/powerpoint/2010/main" val="765800943"/>
      </p:ext>
    </p:extLst>
  </p:cSld>
  <p:clrMapOvr>
    <a:masterClrMapping/>
  </p:clrMapOvr>
  <p:hf sldNum="0" hdr="0" ftr="0" dt="0"/>
  <p:extLst>
    <p:ext uri="{DCECCB84-F9BA-43D5-87BE-67443E8EF086}">
      <p15:sldGuideLst xmlns:p15="http://schemas.microsoft.com/office/powerpoint/2012/main">
        <p15:guide id="4" orient="horz" pos="34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ext ">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B77066FA-8AE8-47E2-8A79-1355389EE471}"/>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9" name="Picture Placeholder 4">
            <a:extLst>
              <a:ext uri="{FF2B5EF4-FFF2-40B4-BE49-F238E27FC236}">
                <a16:creationId xmlns:a16="http://schemas.microsoft.com/office/drawing/2014/main" id="{E3AE72B7-66D7-4755-9A92-9BAA3A80886F}"/>
              </a:ext>
            </a:extLst>
          </p:cNvPr>
          <p:cNvSpPr>
            <a:spLocks noGrp="1"/>
          </p:cNvSpPr>
          <p:nvPr>
            <p:ph type="pic" sz="quarter" idx="1" hasCustomPrompt="1"/>
          </p:nvPr>
        </p:nvSpPr>
        <p:spPr>
          <a:xfrm>
            <a:off x="0" y="0"/>
            <a:ext cx="10969625" cy="5536800"/>
          </a:xfrm>
          <a:blipFill dpi="0" rotWithShape="1">
            <a:blip r:embed="rId4">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3" name="Text Placeholder 2">
            <a:extLst>
              <a:ext uri="{FF2B5EF4-FFF2-40B4-BE49-F238E27FC236}">
                <a16:creationId xmlns:a16="http://schemas.microsoft.com/office/drawing/2014/main" id="{D346B548-69AA-497B-BD64-E14E4F9EA5F6}"/>
              </a:ext>
            </a:extLst>
          </p:cNvPr>
          <p:cNvSpPr>
            <a:spLocks noGrp="1"/>
          </p:cNvSpPr>
          <p:nvPr>
            <p:ph type="body" sz="quarter" idx="2" hasCustomPrompt="1"/>
          </p:nvPr>
        </p:nvSpPr>
        <p:spPr>
          <a:xfrm>
            <a:off x="406800" y="1036800"/>
            <a:ext cx="3780000" cy="2484000"/>
          </a:xfrm>
          <a:solidFill>
            <a:schemeClr val="bg1"/>
          </a:solidFill>
        </p:spPr>
        <p:txBody>
          <a:bodyPr lIns="252000" tIns="216000" rIns="252000" bIns="21600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spTree>
    <p:extLst>
      <p:ext uri="{BB962C8B-B14F-4D97-AF65-F5344CB8AC3E}">
        <p14:creationId xmlns:p14="http://schemas.microsoft.com/office/powerpoint/2010/main" val="764896579"/>
      </p:ext>
    </p:extLst>
  </p:cSld>
  <p:clrMapOvr>
    <a:masterClrMapping/>
  </p:clrMapOvr>
  <p:hf sldNum="0" hdr="0" ftr="0" dt="0"/>
  <p:extLst>
    <p:ext uri="{DCECCB84-F9BA-43D5-87BE-67443E8EF086}">
      <p15:sldGuideLst xmlns:p15="http://schemas.microsoft.com/office/powerpoint/2012/main">
        <p15:guide id="4" orient="horz" pos="34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horizontal ">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1630DC1C-C3C8-477E-AC19-4DC706EB4992}"/>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10969625" cy="3085200"/>
          </a:xfrm>
          <a:blipFill dpi="0" rotWithShape="1">
            <a:blip r:embed="rId4">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4" name="Text Placeholder 2">
            <a:extLst>
              <a:ext uri="{FF2B5EF4-FFF2-40B4-BE49-F238E27FC236}">
                <a16:creationId xmlns:a16="http://schemas.microsoft.com/office/drawing/2014/main" id="{990CB4FC-C276-4DB5-A6E3-49DD9BC66B63}"/>
              </a:ext>
            </a:extLst>
          </p:cNvPr>
          <p:cNvSpPr>
            <a:spLocks noGrp="1"/>
          </p:cNvSpPr>
          <p:nvPr>
            <p:ph type="body" sz="quarter" idx="2" hasCustomPrompt="1"/>
          </p:nvPr>
        </p:nvSpPr>
        <p:spPr>
          <a:xfrm>
            <a:off x="205199" y="3495705"/>
            <a:ext cx="10558800" cy="2041094"/>
          </a:xfrm>
        </p:spPr>
        <p:txBody>
          <a:bodyPr lIns="0" tIns="0" rIns="0" bIns="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spTree>
    <p:extLst>
      <p:ext uri="{BB962C8B-B14F-4D97-AF65-F5344CB8AC3E}">
        <p14:creationId xmlns:p14="http://schemas.microsoft.com/office/powerpoint/2010/main" val="832061445"/>
      </p:ext>
    </p:extLst>
  </p:cSld>
  <p:clrMapOvr>
    <a:masterClrMapping/>
  </p:clrMapOvr>
  <p:hf sldNum="0" hdr="0" ftr="0" dt="0"/>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949" userDrawn="1">
          <p15:clr>
            <a:srgbClr val="FBAE40"/>
          </p15:clr>
        </p15:guide>
        <p15:guide id="4" orient="horz" pos="3489" userDrawn="1">
          <p15:clr>
            <a:srgbClr val="FBAE40"/>
          </p15:clr>
        </p15:guide>
        <p15:guide id="5" orient="horz" pos="220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vertical ">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FD4E5E48-387B-4CE0-80BE-1097F697DAD5}"/>
              </a:ext>
            </a:extLst>
          </p:cNvPr>
          <p:cNvPicPr>
            <a:picLocks noSelect="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5486400" cy="6170400"/>
          </a:xfrm>
          <a:blipFill dpi="0" rotWithShape="1">
            <a:blip r:embed="rId3">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4" name="Text Placeholder 2">
            <a:extLst>
              <a:ext uri="{FF2B5EF4-FFF2-40B4-BE49-F238E27FC236}">
                <a16:creationId xmlns:a16="http://schemas.microsoft.com/office/drawing/2014/main" id="{D6647D1E-89E9-4244-B52F-555902731C7A}"/>
              </a:ext>
            </a:extLst>
          </p:cNvPr>
          <p:cNvSpPr>
            <a:spLocks noGrp="1"/>
          </p:cNvSpPr>
          <p:nvPr>
            <p:ph type="body" sz="quarter" idx="2" hasCustomPrompt="1"/>
          </p:nvPr>
        </p:nvSpPr>
        <p:spPr>
          <a:xfrm>
            <a:off x="5895302" y="410492"/>
            <a:ext cx="4596486" cy="5126308"/>
          </a:xfrm>
        </p:spPr>
        <p:txBody>
          <a:bodyPr lIns="0" tIns="0" rIns="0" bIns="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pic>
        <p:nvPicPr>
          <p:cNvPr id="6" name="SuperGraphic">
            <a:extLst>
              <a:ext uri="{FF2B5EF4-FFF2-40B4-BE49-F238E27FC236}">
                <a16:creationId xmlns:a16="http://schemas.microsoft.com/office/drawing/2014/main" id="{2D38AACD-EB97-4B81-ACAA-2074E22BBC01}"/>
              </a:ext>
            </a:extLst>
          </p:cNvPr>
          <p:cNvPicPr>
            <a:picLocks noSelect="1"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00799" y="0"/>
            <a:ext cx="68562" cy="6170613"/>
          </a:xfrm>
          <a:prstGeom prst="rect">
            <a:avLst/>
          </a:prstGeom>
        </p:spPr>
      </p:pic>
    </p:spTree>
    <p:extLst>
      <p:ext uri="{BB962C8B-B14F-4D97-AF65-F5344CB8AC3E}">
        <p14:creationId xmlns:p14="http://schemas.microsoft.com/office/powerpoint/2010/main" val="1976700591"/>
      </p:ext>
    </p:extLst>
  </p:cSld>
  <p:clrMapOvr>
    <a:masterClrMapping/>
  </p:clrMapOvr>
  <p:hf sldNum="0" hdr="0" ftr="0" dt="0"/>
  <p:extLst>
    <p:ext uri="{DCECCB84-F9BA-43D5-87BE-67443E8EF086}">
      <p15:sldGuideLst xmlns:p15="http://schemas.microsoft.com/office/powerpoint/2012/main">
        <p15:guide id="1" pos="3456" userDrawn="1">
          <p15:clr>
            <a:srgbClr val="FBAE40"/>
          </p15:clr>
        </p15:guide>
        <p15:guide id="2" pos="6784" userDrawn="1">
          <p15:clr>
            <a:srgbClr val="FBAE40"/>
          </p15:clr>
        </p15:guide>
        <p15:guide id="3" orient="horz" pos="250" userDrawn="1">
          <p15:clr>
            <a:srgbClr val="FBAE40"/>
          </p15:clr>
        </p15:guide>
        <p15:guide id="4" orient="horz" pos="3489" userDrawn="1">
          <p15:clr>
            <a:srgbClr val="FBAE40"/>
          </p15:clr>
        </p15:guide>
        <p15:guide id="5" pos="37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0" name="AttachmentRemark">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05200" y="1296000"/>
            <a:ext cx="105588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 name="Slide Number Placeholder 1">
            <a:extLst>
              <a:ext uri="{FF2B5EF4-FFF2-40B4-BE49-F238E27FC236}">
                <a16:creationId xmlns:a16="http://schemas.microsoft.com/office/drawing/2014/main" id="{183261F3-E57F-4170-BD7E-F44931BED289}"/>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F38A617B-35DF-43CE-B5F7-67FA9A7F2474}"/>
              </a:ext>
            </a:extLst>
          </p:cNvPr>
          <p:cNvPicPr>
            <a:picLocks noSelect="1"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2" name="Title Placeholder 1"/>
          <p:cNvSpPr>
            <a:spLocks noGrp="1"/>
          </p:cNvSpPr>
          <p:nvPr>
            <p:ph type="title"/>
          </p:nvPr>
        </p:nvSpPr>
        <p:spPr>
          <a:xfrm>
            <a:off x="205200" y="648000"/>
            <a:ext cx="10558800" cy="388800"/>
          </a:xfrm>
          <a:prstGeom prst="rect">
            <a:avLst/>
          </a:prstGeom>
        </p:spPr>
        <p:txBody>
          <a:bodyPr vert="horz" lIns="0" tIns="0" rIns="0" bIns="0" rtlCol="0" anchor="t" anchorCtr="0">
            <a:noAutofit/>
          </a:bodyPr>
          <a:lstStyle/>
          <a:p>
            <a:r>
              <a:rPr lang="en-US" noProof="1"/>
              <a:t>Add Slide Title</a:t>
            </a:r>
          </a:p>
        </p:txBody>
      </p:sp>
      <p:sp>
        <p:nvSpPr>
          <p:cNvPr id="3" name="Text Placeholder 2"/>
          <p:cNvSpPr>
            <a:spLocks noGrp="1"/>
          </p:cNvSpPr>
          <p:nvPr>
            <p:ph type="body" idx="1"/>
          </p:nvPr>
        </p:nvSpPr>
        <p:spPr>
          <a:xfrm>
            <a:off x="205200" y="1296000"/>
            <a:ext cx="10558800" cy="4240800"/>
          </a:xfrm>
          <a:prstGeom prst="rect">
            <a:avLst/>
          </a:prstGeom>
        </p:spPr>
        <p:txBody>
          <a:bodyPr vert="horz" lIns="0" tIns="0" rIns="0" bIns="0" rtlCol="0">
            <a:noAutofit/>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a:p>
            <a:pPr lvl="5"/>
            <a:r>
              <a:rPr lang="en-US" noProof="1"/>
              <a:t>Sixth level</a:t>
            </a:r>
          </a:p>
          <a:p>
            <a:pPr lvl="6"/>
            <a:r>
              <a:rPr lang="en-US" noProof="1"/>
              <a:t>Seventh level</a:t>
            </a:r>
          </a:p>
          <a:p>
            <a:pPr lvl="7"/>
            <a:r>
              <a:rPr lang="en-US" noProof="1"/>
              <a:t>Eighth level</a:t>
            </a:r>
          </a:p>
          <a:p>
            <a:pPr lvl="8"/>
            <a:r>
              <a:rPr lang="en-US" noProof="1"/>
              <a:t>Ninth level</a:t>
            </a:r>
          </a:p>
        </p:txBody>
      </p:sp>
      <p:sp>
        <p:nvSpPr>
          <p:cNvPr id="7" name="Slide Number Placeholder 6"/>
          <p:cNvSpPr>
            <a:spLocks noGrp="1"/>
          </p:cNvSpPr>
          <p:nvPr>
            <p:ph type="sldNum" sz="quarter" idx="12"/>
          </p:nvPr>
        </p:nvSpPr>
        <p:spPr>
          <a:xfrm>
            <a:off x="205200" y="566640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en-US" noProof="1" dirty="0" smtClean="0"/>
              <a:pPr/>
              <a:t>‹#›</a:t>
            </a:fld>
            <a:endParaRPr lang="en-US" noProof="1"/>
          </a:p>
        </p:txBody>
      </p:sp>
      <p:sp>
        <p:nvSpPr>
          <p:cNvPr id="14" name="Bosch_footer_1">
            <a:extLst>
              <a:ext uri="{FF2B5EF4-FFF2-40B4-BE49-F238E27FC236}">
                <a16:creationId xmlns:a16="http://schemas.microsoft.com/office/drawing/2014/main" id="{179AD5EC-CEF2-4193-998B-D730BC74E01B}"/>
              </a:ext>
            </a:extLst>
          </p:cNvPr>
          <p:cNvSpPr txBox="1"/>
          <p:nvPr userDrawn="1"/>
        </p:nvSpPr>
        <p:spPr>
          <a:xfrm>
            <a:off x="547200" y="5688000"/>
            <a:ext cx="9126000" cy="107950"/>
          </a:xfrm>
          <a:prstGeom prst="rect">
            <a:avLst/>
          </a:prstGeom>
          <a:noFill/>
        </p:spPr>
        <p:txBody>
          <a:bodyPr wrap="square" lIns="0" tIns="0" rIns="0" bIns="0" rtlCol="0">
            <a:noAutofit/>
          </a:bodyPr>
          <a:lstStyle/>
          <a:p>
            <a:pPr marR="0" defTabSz="914400" eaLnBrk="1" fontAlgn="auto" latinLnBrk="0" hangingPunct="1">
              <a:lnSpc>
                <a:spcPct val="107000"/>
              </a:lnSpc>
              <a:spcBef>
                <a:spcPts val="0"/>
              </a:spcBef>
              <a:spcAft>
                <a:spcPts val="100"/>
              </a:spcAft>
              <a:buClrTx/>
              <a:buSzTx/>
              <a:buFontTx/>
              <a:buNone/>
              <a:tabLst/>
            </a:pPr>
            <a:r>
              <a:rPr kumimoji="0" lang="en-US" sz="600" b="0" i="0" u="none" strike="noStrike" kern="0" cap="none" spc="0" normalizeH="0" baseline="0" noProof="1">
                <a:ln>
                  <a:noFill/>
                </a:ln>
                <a:solidFill>
                  <a:srgbClr val="000000"/>
                </a:solidFill>
                <a:effectLst/>
                <a:uLnTx/>
                <a:uFillTx/>
                <a:latin typeface="Bosch Office Sans" pitchFamily="2" charset="0"/>
              </a:rPr>
              <a:t>2023-06</a:t>
            </a: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47200" y="5793901"/>
            <a:ext cx="9126000" cy="215900"/>
          </a:xfrm>
          <a:prstGeom prst="rect">
            <a:avLst/>
          </a:prstGeom>
          <a:noFill/>
        </p:spPr>
        <p:txBody>
          <a:bodyPr wrap="square" lIns="0" tIns="0" rIns="0" bIns="0" rtlCol="0">
            <a:noAutofit/>
          </a:bodyPr>
          <a:lstStyle/>
          <a:p>
            <a:pPr>
              <a:lnSpc>
                <a:spcPct val="120000"/>
              </a:lnSpc>
              <a:spcAft>
                <a:spcPts val="100"/>
              </a:spcAft>
            </a:pPr>
            <a:r>
              <a:rPr lang="en-US" sz="600" b="0" i="0" u="none" kern="0" baseline="0" noProof="1">
                <a:solidFill>
                  <a:srgbClr val="B2B3B5"/>
                </a:solidFill>
                <a:latin typeface="Bosch Office Sans" pitchFamily="2" charset="0"/>
              </a:rPr>
              <a:t>© Bosch Termoteknik Isıtma ve Klima Sanayi Ticaret Anonim Şirketi 2021. All rights reserved, also regarding any disposal, exploitation, reproduction, editing, distribution, as well as in the event of applications for industrial property rights.</a:t>
            </a:r>
          </a:p>
        </p:txBody>
      </p:sp>
      <p:sp>
        <p:nvSpPr>
          <p:cNvPr id="15" name="Bosch_footer_1" hidden="1">
            <a:extLst>
              <a:ext uri="{FF2B5EF4-FFF2-40B4-BE49-F238E27FC236}">
                <a16:creationId xmlns:a16="http://schemas.microsoft.com/office/drawing/2014/main" id="{DB0BF576-A4BE-4521-98AB-F28795DF7BD0}"/>
              </a:ext>
            </a:extLst>
          </p:cNvPr>
          <p:cNvSpPr txBox="1"/>
          <p:nvPr userDrawn="1"/>
        </p:nvSpPr>
        <p:spPr>
          <a:xfrm>
            <a:off x="816069" y="5383543"/>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rPr>
              <a:t>%confidentiality%</a:t>
            </a:r>
            <a:r>
              <a:rPr lang="en-US" sz="600" kern="0" baseline="0" noProof="1">
                <a:solidFill>
                  <a:schemeClr val="tx1"/>
                </a:solidFill>
              </a:rPr>
              <a:t>%businessunit%%departmentshort%%dateformat%</a:t>
            </a: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chemeClr val="tx1"/>
                </a:solidFill>
              </a:rPr>
              <a:t>%repositoryremark%</a:t>
            </a:r>
            <a:r>
              <a:rPr lang="en-US" sz="600" kern="0" baseline="0" noProof="1">
                <a:solidFill>
                  <a:srgbClr val="B2B3B5"/>
                </a:solidFill>
              </a:rPr>
              <a:t>%copyright%</a:t>
            </a:r>
          </a:p>
        </p:txBody>
      </p:sp>
      <p:sp>
        <p:nvSpPr>
          <p:cNvPr id="13" name="AttachmentRemark" hidden="1">
            <a:extLst>
              <a:ext uri="{FF2B5EF4-FFF2-40B4-BE49-F238E27FC236}">
                <a16:creationId xmlns:a16="http://schemas.microsoft.com/office/drawing/2014/main" id="{F41551A9-D6BA-431A-8DBF-55BA472D9657}"/>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%attachmentremark% </a:t>
            </a:r>
          </a:p>
        </p:txBody>
      </p:sp>
      <p:pic>
        <p:nvPicPr>
          <p:cNvPr id="12" name="SuperGraphic">
            <a:extLst>
              <a:ext uri="{FF2B5EF4-FFF2-40B4-BE49-F238E27FC236}">
                <a16:creationId xmlns:a16="http://schemas.microsoft.com/office/drawing/2014/main" id="{1E0562BC-DD12-4C96-A115-D2D70EC1366D}"/>
              </a:ext>
            </a:extLst>
          </p:cNvPr>
          <p:cNvPicPr>
            <a:picLocks noSelect="1"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48" r:id="rId1"/>
    <p:sldLayoutId id="2147483710" r:id="rId2"/>
    <p:sldLayoutId id="2147483713" r:id="rId3"/>
    <p:sldLayoutId id="2147483749" r:id="rId4"/>
    <p:sldLayoutId id="2147483750" r:id="rId5"/>
    <p:sldLayoutId id="2147483751" r:id="rId6"/>
    <p:sldLayoutId id="2147483752" r:id="rId7"/>
    <p:sldLayoutId id="214748375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23" r:id="rId17"/>
    <p:sldLayoutId id="2147483734" r:id="rId18"/>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30400" indent="-230400" algn="l" defTabSz="914333" rtl="0" eaLnBrk="1" latinLnBrk="0" hangingPunct="1">
        <a:lnSpc>
          <a:spcPct val="107000"/>
        </a:lnSpc>
        <a:spcBef>
          <a:spcPts val="500"/>
        </a:spcBef>
        <a:buFont typeface="Wingdings" panose="05000000000000000000" pitchFamily="2" charset="2"/>
        <a:buChar char="§"/>
        <a:defRPr sz="1800" kern="1200">
          <a:solidFill>
            <a:schemeClr val="tx1"/>
          </a:solidFill>
          <a:latin typeface="+mn-lt"/>
          <a:ea typeface="+mn-ea"/>
          <a:cs typeface="+mn-cs"/>
        </a:defRPr>
      </a:lvl1pPr>
      <a:lvl2pPr marL="687600" indent="-230400" algn="l" defTabSz="914333" rtl="0" eaLnBrk="1" latinLnBrk="0" hangingPunct="1">
        <a:lnSpc>
          <a:spcPct val="103000"/>
        </a:lnSpc>
        <a:spcBef>
          <a:spcPts val="500"/>
        </a:spcBef>
        <a:buFont typeface="Symbol" panose="05050102010706020507" pitchFamily="18" charset="2"/>
        <a:buChar char="-"/>
        <a:defRPr sz="1600" kern="1200">
          <a:solidFill>
            <a:schemeClr val="tx1"/>
          </a:solidFill>
          <a:latin typeface="+mn-lt"/>
          <a:ea typeface="+mn-ea"/>
          <a:cs typeface="+mn-cs"/>
        </a:defRPr>
      </a:lvl2pPr>
      <a:lvl3pPr marL="1144800" indent="-230400" algn="l" defTabSz="914333" rtl="0" eaLnBrk="1" latinLnBrk="0" hangingPunct="1">
        <a:lnSpc>
          <a:spcPct val="102000"/>
        </a:lnSpc>
        <a:spcBef>
          <a:spcPts val="500"/>
        </a:spcBef>
        <a:buFont typeface="Symbol" panose="05050102010706020507" pitchFamily="18" charset="2"/>
        <a:buChar char="-"/>
        <a:defRPr sz="1400" kern="1200">
          <a:solidFill>
            <a:schemeClr val="tx1"/>
          </a:solidFill>
          <a:latin typeface="+mn-lt"/>
          <a:ea typeface="+mn-ea"/>
          <a:cs typeface="+mn-cs"/>
        </a:defRPr>
      </a:lvl3pPr>
      <a:lvl4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1602000" indent="-230400"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5AF4-CFEB-4E8B-9559-3EE87E2EAD75}"/>
              </a:ext>
            </a:extLst>
          </p:cNvPr>
          <p:cNvSpPr>
            <a:spLocks noGrp="1"/>
          </p:cNvSpPr>
          <p:nvPr>
            <p:ph type="ctrTitle"/>
          </p:nvPr>
        </p:nvSpPr>
        <p:spPr>
          <a:xfrm>
            <a:off x="3289593" y="1152144"/>
            <a:ext cx="7487898" cy="2044365"/>
          </a:xfrm>
        </p:spPr>
        <p:txBody>
          <a:bodyPr/>
          <a:lstStyle/>
          <a:p>
            <a:r>
              <a:rPr lang="tr-TR" sz="3600" dirty="0"/>
              <a:t>APARAT DE AER</a:t>
            </a:r>
            <a:r>
              <a:rPr lang="en-US" sz="3600" dirty="0"/>
              <a:t> </a:t>
            </a:r>
            <a:r>
              <a:rPr lang="tr-TR" sz="3600" dirty="0"/>
              <a:t>CONDIȚIONAT</a:t>
            </a:r>
            <a:br>
              <a:rPr lang="en-US" dirty="0"/>
            </a:br>
            <a:br>
              <a:rPr lang="en-US" dirty="0"/>
            </a:br>
            <a:r>
              <a:rPr lang="tr-TR" dirty="0"/>
              <a:t>CLIMATE 2000</a:t>
            </a:r>
            <a:endParaRPr lang="de-DE" dirty="0"/>
          </a:p>
        </p:txBody>
      </p:sp>
    </p:spTree>
    <p:extLst>
      <p:ext uri="{BB962C8B-B14F-4D97-AF65-F5344CB8AC3E}">
        <p14:creationId xmlns:p14="http://schemas.microsoft.com/office/powerpoint/2010/main" val="110659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200" y="648000"/>
            <a:ext cx="10558800" cy="388800"/>
          </a:xfrm>
        </p:spPr>
        <p:txBody>
          <a:bodyPr lIns="0" tIns="0" rIns="0" bIns="0"/>
          <a:lstStyle/>
          <a:p>
            <a:r>
              <a:rPr lang="ro-RO" dirty="0">
                <a:solidFill>
                  <a:schemeClr val="tx1"/>
                </a:solidFill>
              </a:rPr>
              <a:t>Caracteristici</a:t>
            </a:r>
            <a:r>
              <a:rPr lang="tr-TR" dirty="0"/>
              <a:t> </a:t>
            </a:r>
            <a:r>
              <a:rPr lang="ro-RO" dirty="0">
                <a:solidFill>
                  <a:schemeClr val="tx1"/>
                </a:solidFill>
              </a:rPr>
              <a:t>mono</a:t>
            </a:r>
            <a:r>
              <a:rPr lang="tr-TR" dirty="0"/>
              <a:t> </a:t>
            </a:r>
            <a:r>
              <a:rPr lang="ro-RO" dirty="0">
                <a:solidFill>
                  <a:schemeClr val="tx1"/>
                </a:solidFill>
              </a:rPr>
              <a:t>s</a:t>
            </a:r>
            <a:r>
              <a:rPr lang="tr-TR" dirty="0">
                <a:solidFill>
                  <a:schemeClr val="tx1"/>
                </a:solidFill>
              </a:rPr>
              <a:t>plit</a:t>
            </a:r>
            <a:endParaRPr lang="en-GB" dirty="0">
              <a:solidFill>
                <a:schemeClr val="tx1"/>
              </a:solidFill>
            </a:endParaRPr>
          </a:p>
        </p:txBody>
      </p:sp>
      <p:sp>
        <p:nvSpPr>
          <p:cNvPr id="2" name="chapter_conv"/>
          <p:cNvSpPr>
            <a:spLocks noGrp="1"/>
          </p:cNvSpPr>
          <p:nvPr>
            <p:ph type="body" sz="quarter" idx="15"/>
          </p:nvPr>
        </p:nvSpPr>
        <p:spPr>
          <a:xfrm>
            <a:off x="205200" y="259200"/>
            <a:ext cx="10558800" cy="388800"/>
          </a:xfrm>
        </p:spPr>
        <p:txBody>
          <a:bodyPr vert="horz" lIns="0" tIns="0" rIns="0" bIns="0" rtlCol="0">
            <a:noAutofit/>
          </a:bodyPr>
          <a:lstStyle/>
          <a:p>
            <a:r>
              <a:rPr lang="en-US" b="1" dirty="0">
                <a:solidFill>
                  <a:srgbClr val="960465"/>
                </a:solidFill>
              </a:rPr>
              <a:t>Climate 2000</a:t>
            </a:r>
            <a:endParaRPr lang="en-GB" b="1" dirty="0">
              <a:solidFill>
                <a:srgbClr val="960465"/>
              </a:solidFill>
            </a:endParaRPr>
          </a:p>
        </p:txBody>
      </p:sp>
      <p:sp>
        <p:nvSpPr>
          <p:cNvPr id="7" name="TextBox 6">
            <a:extLst>
              <a:ext uri="{FF2B5EF4-FFF2-40B4-BE49-F238E27FC236}">
                <a16:creationId xmlns:a16="http://schemas.microsoft.com/office/drawing/2014/main" id="{DBAD9E93-CA7D-4B76-BC6B-154CA9BFD023}"/>
              </a:ext>
            </a:extLst>
          </p:cNvPr>
          <p:cNvSpPr txBox="1"/>
          <p:nvPr/>
        </p:nvSpPr>
        <p:spPr>
          <a:xfrm>
            <a:off x="8760782" y="1899628"/>
            <a:ext cx="2003218" cy="1953281"/>
          </a:xfrm>
          <a:prstGeom prst="rect">
            <a:avLst/>
          </a:prstGeom>
          <a:solidFill>
            <a:srgbClr val="467599"/>
          </a:solidFill>
          <a:ln w="47625">
            <a:solidFill>
              <a:srgbClr val="06315F"/>
            </a:solidFill>
          </a:ln>
        </p:spPr>
        <p:txBody>
          <a:bodyPr wrap="square" lIns="0" tIns="0" rIns="0" bIns="0" rtlCol="0">
            <a:noAutofit/>
          </a:bodyPr>
          <a:lstStyle/>
          <a:p>
            <a:pPr marR="0" algn="ctr" defTabSz="914400" eaLnBrk="1" fontAlgn="auto" latinLnBrk="0" hangingPunct="1">
              <a:spcBef>
                <a:spcPts val="500"/>
              </a:spcBef>
              <a:spcAft>
                <a:spcPts val="0"/>
              </a:spcAft>
              <a:buClrTx/>
              <a:buSzTx/>
              <a:buFontTx/>
              <a:buNone/>
              <a:tabLst/>
            </a:pPr>
            <a:r>
              <a:rPr kumimoji="0" lang="tr-TR" sz="1200" b="1" i="0" u="none" strike="noStrike" kern="0" cap="none" spc="0" normalizeH="0" baseline="0" noProof="0" dirty="0">
                <a:ln>
                  <a:noFill/>
                </a:ln>
                <a:solidFill>
                  <a:srgbClr val="FFFFFF"/>
                </a:solidFill>
                <a:effectLst/>
                <a:uLnTx/>
                <a:uFillTx/>
              </a:rPr>
              <a:t> </a:t>
            </a:r>
            <a:r>
              <a:rPr kumimoji="0" lang="ro-RO" sz="1200" b="1" i="0" u="none" strike="noStrike" kern="0" cap="none" spc="0" normalizeH="0" baseline="0" noProof="0" dirty="0">
                <a:ln>
                  <a:noFill/>
                </a:ln>
                <a:solidFill>
                  <a:srgbClr val="FFFFFF"/>
                </a:solidFill>
                <a:effectLst/>
                <a:uLnTx/>
                <a:uFillTx/>
              </a:rPr>
              <a:t>Dacă este utilizat cu</a:t>
            </a:r>
            <a:r>
              <a:rPr kumimoji="0" lang="en-US" sz="1100" b="1" i="0" u="none" strike="noStrike" kern="0" cap="none" spc="0" normalizeH="0" baseline="0" noProof="0" dirty="0">
                <a:ln>
                  <a:noFill/>
                </a:ln>
                <a:solidFill>
                  <a:srgbClr val="FFFFFF"/>
                </a:solidFill>
                <a:effectLst/>
                <a:uLnTx/>
                <a:uFillTx/>
              </a:rPr>
              <a:t> MS</a:t>
            </a:r>
            <a:r>
              <a:rPr kumimoji="0" lang="ro-RO" sz="1100" b="1" i="0" u="none" strike="noStrike" kern="0" cap="none" spc="0" normalizeH="0" baseline="0" noProof="0" dirty="0">
                <a:ln>
                  <a:noFill/>
                </a:ln>
                <a:solidFill>
                  <a:srgbClr val="FFFFFF"/>
                </a:solidFill>
                <a:effectLst/>
                <a:uLnTx/>
                <a:uFillTx/>
              </a:rPr>
              <a:t>, următoarele caracteristici nu sunt active</a:t>
            </a:r>
            <a:endParaRPr kumimoji="0" lang="en-US" sz="1100" b="1" i="0" u="none" strike="noStrike" kern="0" cap="none" spc="0" normalizeH="0" baseline="0" noProof="0" dirty="0">
              <a:ln>
                <a:noFill/>
              </a:ln>
              <a:solidFill>
                <a:srgbClr val="FFFFFF"/>
              </a:solidFill>
              <a:effectLst/>
              <a:uLnTx/>
              <a:uFillTx/>
            </a:endParaRPr>
          </a:p>
          <a:p>
            <a:pPr marL="696887" lvl="1" indent="-285750" fontAlgn="auto">
              <a:spcBef>
                <a:spcPts val="500"/>
              </a:spcBef>
              <a:spcAft>
                <a:spcPts val="0"/>
              </a:spcAft>
              <a:buSzPts val="1800"/>
              <a:buFont typeface="Wingdings" panose="05000000000000000000" pitchFamily="2" charset="2"/>
              <a:buChar char="§"/>
            </a:pPr>
            <a:r>
              <a:rPr lang="en-US" sz="1100" kern="0" dirty="0">
                <a:solidFill>
                  <a:srgbClr val="FFFFFF"/>
                </a:solidFill>
              </a:rPr>
              <a:t>ECO</a:t>
            </a:r>
          </a:p>
          <a:p>
            <a:pPr marL="696887" lvl="1" indent="-285750" fontAlgn="auto">
              <a:spcBef>
                <a:spcPts val="500"/>
              </a:spcBef>
              <a:spcAft>
                <a:spcPts val="0"/>
              </a:spcAft>
              <a:buSzPts val="1800"/>
              <a:buFont typeface="Wingdings" panose="05000000000000000000" pitchFamily="2" charset="2"/>
              <a:buChar char="§"/>
            </a:pPr>
            <a:r>
              <a:rPr lang="ro-RO" sz="1100" kern="0" dirty="0">
                <a:solidFill>
                  <a:srgbClr val="FFFFFF"/>
                </a:solidFill>
              </a:rPr>
              <a:t>Auto-curățare</a:t>
            </a:r>
            <a:endParaRPr kumimoji="0" lang="en-US" sz="1100" i="0" u="none" strike="noStrike" kern="0" cap="none" spc="0" normalizeH="0" baseline="0" noProof="0" dirty="0">
              <a:ln>
                <a:noFill/>
              </a:ln>
              <a:solidFill>
                <a:srgbClr val="FFFFFF"/>
              </a:solidFill>
              <a:effectLst/>
              <a:uLnTx/>
              <a:uFillTx/>
            </a:endParaRPr>
          </a:p>
          <a:p>
            <a:pPr marL="696887" lvl="1" indent="-285750" fontAlgn="auto">
              <a:spcBef>
                <a:spcPts val="500"/>
              </a:spcBef>
              <a:spcAft>
                <a:spcPts val="0"/>
              </a:spcAft>
              <a:buSzPts val="1800"/>
              <a:buFont typeface="Wingdings" panose="05000000000000000000" pitchFamily="2" charset="2"/>
              <a:buChar char="§"/>
            </a:pPr>
            <a:r>
              <a:rPr lang="ro-RO" sz="1100" kern="0" noProof="0" dirty="0">
                <a:solidFill>
                  <a:srgbClr val="FFFFFF"/>
                </a:solidFill>
              </a:rPr>
              <a:t>Funcționare silențioasă</a:t>
            </a:r>
            <a:endParaRPr lang="en-US" sz="1100" kern="0" noProof="0" dirty="0">
              <a:solidFill>
                <a:srgbClr val="FFFFFF"/>
              </a:solidFill>
            </a:endParaRPr>
          </a:p>
          <a:p>
            <a:pPr marL="696887" lvl="1" indent="-285750" fontAlgn="auto">
              <a:spcBef>
                <a:spcPts val="500"/>
              </a:spcBef>
              <a:spcAft>
                <a:spcPts val="0"/>
              </a:spcAft>
              <a:buSzPts val="1800"/>
              <a:buFont typeface="Wingdings" panose="05000000000000000000" pitchFamily="2" charset="2"/>
              <a:buChar char="§"/>
            </a:pPr>
            <a:r>
              <a:rPr lang="ro-RO" sz="1100" kern="0" baseline="0" noProof="0" dirty="0">
                <a:solidFill>
                  <a:srgbClr val="FFFFFF"/>
                </a:solidFill>
              </a:rPr>
              <a:t>Detectare scurgeri</a:t>
            </a:r>
            <a:endParaRPr lang="en-US" sz="1100" kern="0" baseline="0" noProof="0" dirty="0">
              <a:solidFill>
                <a:srgbClr val="FFFFFF"/>
              </a:solidFill>
            </a:endParaRPr>
          </a:p>
          <a:p>
            <a:pPr marL="696887" lvl="1" indent="-285750" fontAlgn="auto">
              <a:spcBef>
                <a:spcPts val="500"/>
              </a:spcBef>
              <a:spcAft>
                <a:spcPts val="0"/>
              </a:spcAft>
              <a:buSzPts val="1800"/>
              <a:buFont typeface="Wingdings" panose="05000000000000000000" pitchFamily="2" charset="2"/>
              <a:buChar char="§"/>
            </a:pPr>
            <a:r>
              <a:rPr lang="en-US" sz="1100" kern="0" dirty="0">
                <a:solidFill>
                  <a:srgbClr val="FFFFFF"/>
                </a:solidFill>
              </a:rPr>
              <a:t>1W </a:t>
            </a:r>
            <a:r>
              <a:rPr lang="ro-RO" sz="1100" kern="0" dirty="0">
                <a:solidFill>
                  <a:srgbClr val="FFFFFF"/>
                </a:solidFill>
              </a:rPr>
              <a:t>s</a:t>
            </a:r>
            <a:r>
              <a:rPr lang="en-US" sz="1100" kern="0" dirty="0" err="1">
                <a:solidFill>
                  <a:srgbClr val="FFFFFF"/>
                </a:solidFill>
              </a:rPr>
              <a:t>tand</a:t>
            </a:r>
            <a:r>
              <a:rPr lang="en-US" sz="1100" kern="0" dirty="0">
                <a:solidFill>
                  <a:srgbClr val="FFFFFF"/>
                </a:solidFill>
              </a:rPr>
              <a:t>-by</a:t>
            </a:r>
          </a:p>
          <a:p>
            <a:pPr marL="285750" indent="-285750" fontAlgn="auto">
              <a:lnSpc>
                <a:spcPts val="2300"/>
              </a:lnSpc>
              <a:spcBef>
                <a:spcPts val="500"/>
              </a:spcBef>
              <a:spcAft>
                <a:spcPts val="0"/>
              </a:spcAft>
              <a:buFont typeface="Arial" panose="020B0604020202020204" pitchFamily="34" charset="0"/>
              <a:buChar char="•"/>
            </a:pPr>
            <a:endParaRPr kumimoji="0" lang="en-US" sz="1200" i="0" u="none" strike="noStrike" kern="0" cap="none" spc="0" normalizeH="0" baseline="0" noProof="0" dirty="0">
              <a:ln>
                <a:noFill/>
              </a:ln>
              <a:solidFill>
                <a:schemeClr val="bg1"/>
              </a:solidFill>
              <a:effectLst/>
              <a:uLnTx/>
              <a:uFillTx/>
            </a:endParaRPr>
          </a:p>
        </p:txBody>
      </p:sp>
      <p:sp>
        <p:nvSpPr>
          <p:cNvPr id="4" name="Dia számának helye 3">
            <a:extLst>
              <a:ext uri="{FF2B5EF4-FFF2-40B4-BE49-F238E27FC236}">
                <a16:creationId xmlns:a16="http://schemas.microsoft.com/office/drawing/2014/main" id="{69E885D4-39DF-4B8B-88D8-C1FC9919150E}"/>
              </a:ext>
            </a:extLst>
          </p:cNvPr>
          <p:cNvSpPr>
            <a:spLocks noGrp="1"/>
          </p:cNvSpPr>
          <p:nvPr>
            <p:ph type="sldNum" sz="quarter" idx="12"/>
          </p:nvPr>
        </p:nvSpPr>
        <p:spPr/>
        <p:txBody>
          <a:bodyPr/>
          <a:lstStyle/>
          <a:p>
            <a:fld id="{4898AEC0-503E-4FA4-859C-D0F72D6E3F79}" type="slidenum">
              <a:rPr lang="en-US" noProof="1" smtClean="0"/>
              <a:pPr/>
              <a:t>10</a:t>
            </a:fld>
            <a:endParaRPr lang="en-US" noProof="1"/>
          </a:p>
        </p:txBody>
      </p:sp>
      <p:graphicFrame>
        <p:nvGraphicFramePr>
          <p:cNvPr id="5" name="Table 4"/>
          <p:cNvGraphicFramePr>
            <a:graphicFrameLocks noGrp="1"/>
          </p:cNvGraphicFramePr>
          <p:nvPr>
            <p:extLst>
              <p:ext uri="{D42A27DB-BD31-4B8C-83A1-F6EECF244321}">
                <p14:modId xmlns:p14="http://schemas.microsoft.com/office/powerpoint/2010/main" val="459871274"/>
              </p:ext>
            </p:extLst>
          </p:nvPr>
        </p:nvGraphicFramePr>
        <p:xfrm>
          <a:off x="205200" y="1036798"/>
          <a:ext cx="8352874" cy="4582767"/>
        </p:xfrm>
        <a:graphic>
          <a:graphicData uri="http://schemas.openxmlformats.org/drawingml/2006/table">
            <a:tbl>
              <a:tblPr firstRow="1" bandRow="1">
                <a:tableStyleId>{1E171933-4619-4E11-9A3F-F7608DF75F80}</a:tableStyleId>
              </a:tblPr>
              <a:tblGrid>
                <a:gridCol w="448916">
                  <a:extLst>
                    <a:ext uri="{9D8B030D-6E8A-4147-A177-3AD203B41FA5}">
                      <a16:colId xmlns:a16="http://schemas.microsoft.com/office/drawing/2014/main" val="20000"/>
                    </a:ext>
                  </a:extLst>
                </a:gridCol>
                <a:gridCol w="2269835">
                  <a:extLst>
                    <a:ext uri="{9D8B030D-6E8A-4147-A177-3AD203B41FA5}">
                      <a16:colId xmlns:a16="http://schemas.microsoft.com/office/drawing/2014/main" val="20001"/>
                    </a:ext>
                  </a:extLst>
                </a:gridCol>
                <a:gridCol w="670632">
                  <a:extLst>
                    <a:ext uri="{9D8B030D-6E8A-4147-A177-3AD203B41FA5}">
                      <a16:colId xmlns:a16="http://schemas.microsoft.com/office/drawing/2014/main" val="20002"/>
                    </a:ext>
                  </a:extLst>
                </a:gridCol>
                <a:gridCol w="4963491">
                  <a:extLst>
                    <a:ext uri="{9D8B030D-6E8A-4147-A177-3AD203B41FA5}">
                      <a16:colId xmlns:a16="http://schemas.microsoft.com/office/drawing/2014/main" val="20003"/>
                    </a:ext>
                  </a:extLst>
                </a:gridCol>
              </a:tblGrid>
              <a:tr h="140737">
                <a:tc>
                  <a:txBody>
                    <a:bodyPr/>
                    <a:lstStyle/>
                    <a:p>
                      <a:pPr algn="ctr"/>
                      <a:endParaRPr lang="en-US" sz="900" dirty="0"/>
                    </a:p>
                  </a:txBody>
                  <a:tcPr marL="0" marR="0" marT="0" marB="0"/>
                </a:tc>
                <a:tc>
                  <a:txBody>
                    <a:bodyPr/>
                    <a:lstStyle/>
                    <a:p>
                      <a:pPr algn="ctr"/>
                      <a:r>
                        <a:rPr lang="ro-RO" sz="900" dirty="0"/>
                        <a:t>Caracteristici</a:t>
                      </a:r>
                      <a:endParaRPr lang="en-US" sz="900" dirty="0"/>
                    </a:p>
                  </a:txBody>
                  <a:tcPr marL="0" marR="0" marT="0" marB="0"/>
                </a:tc>
                <a:tc>
                  <a:txBody>
                    <a:bodyPr/>
                    <a:lstStyle/>
                    <a:p>
                      <a:pPr algn="ctr"/>
                      <a:r>
                        <a:rPr lang="ro-RO" sz="900" dirty="0"/>
                        <a:t>CL2000</a:t>
                      </a:r>
                      <a:endParaRPr lang="en-US" sz="900" dirty="0"/>
                    </a:p>
                  </a:txBody>
                  <a:tcPr marL="0" marR="0" marT="0" marB="0"/>
                </a:tc>
                <a:tc>
                  <a:txBody>
                    <a:bodyPr/>
                    <a:lstStyle/>
                    <a:p>
                      <a:pPr algn="ctr"/>
                      <a:r>
                        <a:rPr lang="ro-RO" sz="900" dirty="0"/>
                        <a:t>Observații</a:t>
                      </a:r>
                      <a:endParaRPr lang="en-US" sz="900" dirty="0"/>
                    </a:p>
                  </a:txBody>
                  <a:tcPr marL="0" marR="0" marT="0" marB="0"/>
                </a:tc>
                <a:extLst>
                  <a:ext uri="{0D108BD9-81ED-4DB2-BD59-A6C34878D82A}">
                    <a16:rowId xmlns:a16="http://schemas.microsoft.com/office/drawing/2014/main" val="10000"/>
                  </a:ext>
                </a:extLst>
              </a:tr>
              <a:tr h="140737">
                <a:tc rowSpan="3">
                  <a:txBody>
                    <a:bodyPr/>
                    <a:lstStyle/>
                    <a:p>
                      <a:pPr algn="ctr"/>
                      <a:r>
                        <a:rPr lang="ro-RO" sz="900" dirty="0"/>
                        <a:t>Sănătate</a:t>
                      </a:r>
                      <a:endParaRPr lang="en-US" sz="900" dirty="0"/>
                    </a:p>
                  </a:txBody>
                  <a:tcPr marL="0" marR="0" marT="0" marB="0" vert="vert270"/>
                </a:tc>
                <a:tc>
                  <a:txBody>
                    <a:bodyPr/>
                    <a:lstStyle/>
                    <a:p>
                      <a:r>
                        <a:rPr lang="ro-RO" sz="900" dirty="0"/>
                        <a:t>Filtru de înaltă densitate</a:t>
                      </a:r>
                      <a:endParaRPr lang="en-US" sz="900" dirty="0"/>
                    </a:p>
                  </a:txBody>
                  <a:tcPr marL="0" marR="0" marT="0" marB="0"/>
                </a:tc>
                <a:tc>
                  <a:txBody>
                    <a:bodyPr/>
                    <a:lstStyle/>
                    <a:p>
                      <a:pPr algn="ctr"/>
                      <a:r>
                        <a:rPr lang="en-US" sz="900" dirty="0"/>
                        <a:t>●</a:t>
                      </a:r>
                    </a:p>
                  </a:txBody>
                  <a:tcPr marL="0" marR="0" marT="0" marB="0"/>
                </a:tc>
                <a:tc>
                  <a:txBody>
                    <a:bodyPr/>
                    <a:lstStyle/>
                    <a:p>
                      <a:r>
                        <a:rPr lang="ro-RO" sz="900" dirty="0"/>
                        <a:t>Filtru pentru praf</a:t>
                      </a:r>
                      <a:endParaRPr lang="en-US" sz="900" dirty="0"/>
                    </a:p>
                  </a:txBody>
                  <a:tcPr marL="0" marR="0" marT="0" marB="0"/>
                </a:tc>
                <a:extLst>
                  <a:ext uri="{0D108BD9-81ED-4DB2-BD59-A6C34878D82A}">
                    <a16:rowId xmlns:a16="http://schemas.microsoft.com/office/drawing/2014/main" val="10001"/>
                  </a:ext>
                </a:extLst>
              </a:tr>
              <a:tr h="140737">
                <a:tc vMerge="1">
                  <a:txBody>
                    <a:bodyPr/>
                    <a:lstStyle/>
                    <a:p>
                      <a:endParaRPr lang="en-US" sz="700" dirty="0"/>
                    </a:p>
                  </a:txBody>
                  <a:tcPr/>
                </a:tc>
                <a:tc>
                  <a:txBody>
                    <a:bodyPr/>
                    <a:lstStyle/>
                    <a:p>
                      <a:r>
                        <a:rPr lang="ro-RO" sz="900" dirty="0"/>
                        <a:t>Filtru catalizator rece</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02"/>
                  </a:ext>
                </a:extLst>
              </a:tr>
              <a:tr h="277474">
                <a:tc vMerge="1">
                  <a:txBody>
                    <a:bodyPr/>
                    <a:lstStyle/>
                    <a:p>
                      <a:endParaRPr lang="en-US" sz="700" dirty="0"/>
                    </a:p>
                  </a:txBody>
                  <a:tcPr/>
                </a:tc>
                <a:tc>
                  <a:txBody>
                    <a:bodyPr/>
                    <a:lstStyle/>
                    <a:p>
                      <a:r>
                        <a:rPr lang="ro-RO" sz="900" dirty="0"/>
                        <a:t>Auto-curățare</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03"/>
                  </a:ext>
                </a:extLst>
              </a:tr>
              <a:tr h="140737">
                <a:tc rowSpan="4">
                  <a:txBody>
                    <a:bodyPr/>
                    <a:lstStyle/>
                    <a:p>
                      <a:pPr algn="ctr"/>
                      <a:r>
                        <a:rPr lang="ro-RO" sz="900" dirty="0"/>
                        <a:t>Fiabilitate</a:t>
                      </a:r>
                      <a:endParaRPr lang="en-US" sz="900" dirty="0"/>
                    </a:p>
                  </a:txBody>
                  <a:tcPr marL="0" marR="0" marT="0" marB="0" vert="vert270"/>
                </a:tc>
                <a:tc>
                  <a:txBody>
                    <a:bodyPr/>
                    <a:lstStyle/>
                    <a:p>
                      <a:r>
                        <a:rPr lang="ro-RO" sz="900" dirty="0"/>
                        <a:t>Funcție de auto-diagnoză</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04"/>
                  </a:ext>
                </a:extLst>
              </a:tr>
              <a:tr h="281474">
                <a:tc vMerge="1">
                  <a:txBody>
                    <a:bodyPr/>
                    <a:lstStyle/>
                    <a:p>
                      <a:endParaRPr lang="en-US" sz="700" dirty="0"/>
                    </a:p>
                  </a:txBody>
                  <a:tcPr/>
                </a:tc>
                <a:tc>
                  <a:txBody>
                    <a:bodyPr/>
                    <a:lstStyle/>
                    <a:p>
                      <a:r>
                        <a:rPr lang="ro-RO" sz="900" dirty="0" err="1"/>
                        <a:t>Fetectare</a:t>
                      </a:r>
                      <a:r>
                        <a:rPr lang="ro-RO" sz="900" dirty="0"/>
                        <a:t> scurgeri de agent frigorific</a:t>
                      </a:r>
                      <a:endParaRPr lang="en-US" sz="900" dirty="0"/>
                    </a:p>
                  </a:txBody>
                  <a:tcPr marL="0" marR="0" marT="0" marB="0"/>
                </a:tc>
                <a:tc>
                  <a:txBody>
                    <a:bodyPr/>
                    <a:lstStyle/>
                    <a:p>
                      <a:pPr algn="ctr"/>
                      <a:r>
                        <a:rPr lang="en-US" sz="900" dirty="0"/>
                        <a:t>●</a:t>
                      </a:r>
                    </a:p>
                  </a:txBody>
                  <a:tcPr marL="0" marR="0" marT="0" marB="0"/>
                </a:tc>
                <a:tc>
                  <a:txBody>
                    <a:bodyPr/>
                    <a:lstStyle/>
                    <a:p>
                      <a:r>
                        <a:rPr lang="ro-RO" sz="900" dirty="0"/>
                        <a:t>Disponibilă doar pentru sistemele MONO. Dezactivată în alte moduri sau pentru conexiuni</a:t>
                      </a:r>
                      <a:r>
                        <a:rPr lang="ro-RO" sz="900" baseline="0" dirty="0"/>
                        <a:t> multiple.</a:t>
                      </a:r>
                      <a:endParaRPr lang="en-US" sz="900" dirty="0"/>
                    </a:p>
                  </a:txBody>
                  <a:tcPr marL="0" marR="0" marT="0" marB="0"/>
                </a:tc>
                <a:extLst>
                  <a:ext uri="{0D108BD9-81ED-4DB2-BD59-A6C34878D82A}">
                    <a16:rowId xmlns:a16="http://schemas.microsoft.com/office/drawing/2014/main" val="10005"/>
                  </a:ext>
                </a:extLst>
              </a:tr>
              <a:tr h="140737">
                <a:tc vMerge="1">
                  <a:txBody>
                    <a:bodyPr/>
                    <a:lstStyle/>
                    <a:p>
                      <a:endParaRPr lang="en-US" sz="700" dirty="0"/>
                    </a:p>
                  </a:txBody>
                  <a:tcPr/>
                </a:tc>
                <a:tc>
                  <a:txBody>
                    <a:bodyPr/>
                    <a:lstStyle/>
                    <a:p>
                      <a:r>
                        <a:rPr lang="ro-RO" sz="900" dirty="0"/>
                        <a:t>Răcire</a:t>
                      </a:r>
                      <a:r>
                        <a:rPr lang="ro-RO" sz="900" baseline="0" dirty="0"/>
                        <a:t> ambientală scăzută</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06"/>
                  </a:ext>
                </a:extLst>
              </a:tr>
              <a:tr h="140737">
                <a:tc vMerge="1">
                  <a:txBody>
                    <a:bodyPr/>
                    <a:lstStyle/>
                    <a:p>
                      <a:endParaRPr lang="en-US" sz="700" dirty="0"/>
                    </a:p>
                  </a:txBody>
                  <a:tcPr/>
                </a:tc>
                <a:tc>
                  <a:txBody>
                    <a:bodyPr/>
                    <a:lstStyle/>
                    <a:p>
                      <a:r>
                        <a:rPr lang="en-US" sz="900" dirty="0" err="1"/>
                        <a:t>Acoperire</a:t>
                      </a:r>
                      <a:r>
                        <a:rPr lang="en-US" sz="900" dirty="0"/>
                        <a:t> </a:t>
                      </a:r>
                      <a:r>
                        <a:rPr lang="en-US" sz="900" dirty="0" err="1"/>
                        <a:t>protectiva</a:t>
                      </a:r>
                      <a:r>
                        <a:rPr lang="en-US" sz="900" dirty="0"/>
                        <a:t> </a:t>
                      </a:r>
                      <a:r>
                        <a:rPr lang="en-US" sz="900" dirty="0" err="1"/>
                        <a:t>aurie</a:t>
                      </a:r>
                      <a:r>
                        <a:rPr lang="en-US" sz="900" dirty="0"/>
                        <a:t> </a:t>
                      </a:r>
                    </a:p>
                  </a:txBody>
                  <a:tcPr marL="0" marR="0" marT="0" marB="0"/>
                </a:tc>
                <a:tc>
                  <a:txBody>
                    <a:bodyPr/>
                    <a:lstStyle/>
                    <a:p>
                      <a:pPr algn="ctr"/>
                      <a:r>
                        <a:rPr lang="en-US" sz="900" dirty="0"/>
                        <a:t>●</a:t>
                      </a:r>
                    </a:p>
                  </a:txBody>
                  <a:tcPr marL="0" marR="0" marT="0" marB="0"/>
                </a:tc>
                <a:tc>
                  <a:txBody>
                    <a:bodyPr/>
                    <a:lstStyle/>
                    <a:p>
                      <a:r>
                        <a:rPr lang="ro-RO" sz="900" dirty="0"/>
                        <a:t>Evaporator și condensator</a:t>
                      </a:r>
                      <a:endParaRPr lang="en-US" sz="900" dirty="0"/>
                    </a:p>
                  </a:txBody>
                  <a:tcPr marL="0" marR="0" marT="0" marB="0"/>
                </a:tc>
                <a:extLst>
                  <a:ext uri="{0D108BD9-81ED-4DB2-BD59-A6C34878D82A}">
                    <a16:rowId xmlns:a16="http://schemas.microsoft.com/office/drawing/2014/main" val="10007"/>
                  </a:ext>
                </a:extLst>
              </a:tr>
              <a:tr h="140737">
                <a:tc rowSpan="8">
                  <a:txBody>
                    <a:bodyPr/>
                    <a:lstStyle/>
                    <a:p>
                      <a:pPr algn="ctr"/>
                      <a:r>
                        <a:rPr lang="ro-RO" sz="900" dirty="0"/>
                        <a:t>Confort</a:t>
                      </a:r>
                      <a:endParaRPr lang="en-US" sz="900" dirty="0"/>
                    </a:p>
                  </a:txBody>
                  <a:tcPr marL="0" marR="0" marT="0" marB="0" vert="vert270"/>
                </a:tc>
                <a:tc>
                  <a:txBody>
                    <a:bodyPr/>
                    <a:lstStyle/>
                    <a:p>
                      <a:r>
                        <a:rPr lang="ro-RO" sz="900" dirty="0"/>
                        <a:t>Funcționare turbo</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08"/>
                  </a:ext>
                </a:extLst>
              </a:tr>
              <a:tr h="140737">
                <a:tc vMerge="1">
                  <a:txBody>
                    <a:bodyPr/>
                    <a:lstStyle/>
                    <a:p>
                      <a:endParaRPr lang="en-US" sz="700" dirty="0"/>
                    </a:p>
                  </a:txBody>
                  <a:tcPr/>
                </a:tc>
                <a:tc>
                  <a:txBody>
                    <a:bodyPr/>
                    <a:lstStyle/>
                    <a:p>
                      <a:r>
                        <a:rPr lang="ro-RO" sz="900" dirty="0"/>
                        <a:t>Mod mute</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r>
                        <a:rPr lang="ro-RO" sz="900" dirty="0"/>
                        <a:t>Prin apăsarea butonului de pe afișajul</a:t>
                      </a:r>
                      <a:r>
                        <a:rPr lang="ro-RO" sz="900" baseline="0" dirty="0"/>
                        <a:t> LED al telecomenzii puteți </a:t>
                      </a:r>
                      <a:r>
                        <a:rPr lang="ro-RO" sz="900" baseline="0" dirty="0" err="1"/>
                        <a:t>ănchide</a:t>
                      </a:r>
                      <a:r>
                        <a:rPr lang="ro-RO" sz="900" baseline="0" dirty="0"/>
                        <a:t> alarma și afișajul.</a:t>
                      </a:r>
                      <a:endParaRPr lang="en-US" sz="900" dirty="0"/>
                    </a:p>
                  </a:txBody>
                  <a:tcPr marL="0" marR="0" marT="0" marB="0"/>
                </a:tc>
                <a:extLst>
                  <a:ext uri="{0D108BD9-81ED-4DB2-BD59-A6C34878D82A}">
                    <a16:rowId xmlns:a16="http://schemas.microsoft.com/office/drawing/2014/main" val="10009"/>
                  </a:ext>
                </a:extLst>
              </a:tr>
              <a:tr h="140737">
                <a:tc vMerge="1">
                  <a:txBody>
                    <a:bodyPr/>
                    <a:lstStyle/>
                    <a:p>
                      <a:endParaRPr lang="en-US" sz="700" dirty="0"/>
                    </a:p>
                  </a:txBody>
                  <a:tcPr/>
                </a:tc>
                <a:tc>
                  <a:txBody>
                    <a:bodyPr/>
                    <a:lstStyle/>
                    <a:p>
                      <a:r>
                        <a:rPr lang="ro-RO" sz="900" dirty="0"/>
                        <a:t>Compensare temperatură</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0"/>
                  </a:ext>
                </a:extLst>
              </a:tr>
              <a:tr h="140737">
                <a:tc vMerge="1">
                  <a:txBody>
                    <a:bodyPr/>
                    <a:lstStyle/>
                    <a:p>
                      <a:endParaRPr lang="en-US" sz="700" dirty="0"/>
                    </a:p>
                  </a:txBody>
                  <a:tcPr/>
                </a:tc>
                <a:tc>
                  <a:txBody>
                    <a:bodyPr/>
                    <a:lstStyle/>
                    <a:p>
                      <a:r>
                        <a:rPr lang="ro-RO" sz="900" dirty="0"/>
                        <a:t>Viteză ventilator interior 12 grade</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1"/>
                  </a:ext>
                </a:extLst>
              </a:tr>
              <a:tr h="281474">
                <a:tc vMerge="1">
                  <a:txBody>
                    <a:bodyPr/>
                    <a:lstStyle/>
                    <a:p>
                      <a:endParaRPr lang="en-US" sz="700" dirty="0"/>
                    </a:p>
                  </a:txBody>
                  <a:tcPr/>
                </a:tc>
                <a:tc>
                  <a:txBody>
                    <a:bodyPr/>
                    <a:lstStyle/>
                    <a:p>
                      <a:r>
                        <a:rPr lang="ro-RO" sz="900" dirty="0"/>
                        <a:t>Funcție inteligentă împotriva aerului rece (doar pompă de căldură)</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2"/>
                  </a:ext>
                </a:extLst>
              </a:tr>
              <a:tr h="140737">
                <a:tc vMerge="1">
                  <a:txBody>
                    <a:bodyPr/>
                    <a:lstStyle/>
                    <a:p>
                      <a:endParaRPr lang="en-US" sz="700" dirty="0"/>
                    </a:p>
                  </a:txBody>
                  <a:tcPr/>
                </a:tc>
                <a:tc>
                  <a:txBody>
                    <a:bodyPr/>
                    <a:lstStyle/>
                    <a:p>
                      <a:r>
                        <a:rPr lang="ro-RO" sz="900" dirty="0"/>
                        <a:t>Funcționare silențioasă</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3"/>
                  </a:ext>
                </a:extLst>
              </a:tr>
              <a:tr h="281474">
                <a:tc vMerge="1">
                  <a:txBody>
                    <a:bodyPr/>
                    <a:lstStyle/>
                    <a:p>
                      <a:endParaRPr lang="en-US" sz="700" dirty="0"/>
                    </a:p>
                  </a:txBody>
                  <a:tcPr/>
                </a:tc>
                <a:tc>
                  <a:txBody>
                    <a:bodyPr/>
                    <a:lstStyle/>
                    <a:p>
                      <a:r>
                        <a:rPr lang="ro-RO" sz="900" dirty="0"/>
                        <a:t>Încălzire la 8</a:t>
                      </a:r>
                      <a:r>
                        <a:rPr lang="ro-RO" sz="900" dirty="0">
                          <a:sym typeface="Symbol"/>
                        </a:rPr>
                        <a:t>C (protecție anti-îngheț)</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r>
                        <a:rPr lang="ro-RO" sz="900" dirty="0"/>
                        <a:t>Disponibilă doar în modul de încălzire (nu include utilizarea încălzirii din</a:t>
                      </a:r>
                      <a:r>
                        <a:rPr lang="ro-RO" sz="900" baseline="0" dirty="0"/>
                        <a:t> modul automat</a:t>
                      </a:r>
                      <a:r>
                        <a:rPr lang="ro-RO" sz="900" dirty="0"/>
                        <a:t>) al sistemelor MONO. Dezactivată în alte moduri sau pentru conexiuni</a:t>
                      </a:r>
                      <a:r>
                        <a:rPr lang="ro-RO" sz="900" baseline="0" dirty="0"/>
                        <a:t> multiple.</a:t>
                      </a:r>
                      <a:endParaRPr lang="en-US" sz="900" dirty="0"/>
                    </a:p>
                  </a:txBody>
                  <a:tcPr marL="0" marR="0" marT="0" marB="0"/>
                </a:tc>
                <a:extLst>
                  <a:ext uri="{0D108BD9-81ED-4DB2-BD59-A6C34878D82A}">
                    <a16:rowId xmlns:a16="http://schemas.microsoft.com/office/drawing/2014/main" val="10014"/>
                  </a:ext>
                </a:extLst>
              </a:tr>
              <a:tr h="140737">
                <a:tc vMerge="1">
                  <a:txBody>
                    <a:bodyPr/>
                    <a:lstStyle/>
                    <a:p>
                      <a:endParaRPr lang="en-US" sz="700" dirty="0"/>
                    </a:p>
                  </a:txBody>
                  <a:tcPr/>
                </a:tc>
                <a:tc>
                  <a:txBody>
                    <a:bodyPr/>
                    <a:lstStyle/>
                    <a:p>
                      <a:r>
                        <a:rPr lang="ro-RO" sz="900" dirty="0" err="1"/>
                        <a:t>Folllow</a:t>
                      </a:r>
                      <a:r>
                        <a:rPr lang="ro-RO" sz="900" dirty="0"/>
                        <a:t> </a:t>
                      </a:r>
                      <a:r>
                        <a:rPr lang="ro-RO" sz="900" dirty="0" err="1"/>
                        <a:t>me</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5"/>
                  </a:ext>
                </a:extLst>
              </a:tr>
              <a:tr h="140737">
                <a:tc rowSpan="3">
                  <a:txBody>
                    <a:bodyPr/>
                    <a:lstStyle/>
                    <a:p>
                      <a:pPr algn="ctr"/>
                      <a:r>
                        <a:rPr lang="ro-RO" sz="900" dirty="0"/>
                        <a:t>Economie de energie</a:t>
                      </a:r>
                      <a:endParaRPr lang="en-US" sz="900" dirty="0"/>
                    </a:p>
                  </a:txBody>
                  <a:tcPr marL="0" marR="0" marT="0" marB="0" vert="vert270"/>
                </a:tc>
                <a:tc>
                  <a:txBody>
                    <a:bodyPr/>
                    <a:lstStyle/>
                    <a:p>
                      <a:r>
                        <a:rPr lang="ro-RO" sz="900" dirty="0"/>
                        <a:t>Mod </a:t>
                      </a:r>
                      <a:r>
                        <a:rPr lang="ro-RO" sz="900" dirty="0" err="1"/>
                        <a:t>sleep</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6"/>
                  </a:ext>
                </a:extLst>
              </a:tr>
              <a:tr h="140737">
                <a:tc vMerge="1">
                  <a:txBody>
                    <a:bodyPr/>
                    <a:lstStyle/>
                    <a:p>
                      <a:endParaRPr lang="en-US" sz="700" dirty="0"/>
                    </a:p>
                  </a:txBody>
                  <a:tcPr/>
                </a:tc>
                <a:tc>
                  <a:txBody>
                    <a:bodyPr/>
                    <a:lstStyle/>
                    <a:p>
                      <a:r>
                        <a:rPr lang="ro-RO" sz="900" dirty="0"/>
                        <a:t>1 W standby</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7"/>
                  </a:ext>
                </a:extLst>
              </a:tr>
              <a:tr h="281474">
                <a:tc vMerge="1">
                  <a:txBody>
                    <a:bodyPr/>
                    <a:lstStyle/>
                    <a:p>
                      <a:endParaRPr lang="en-US" sz="700" dirty="0"/>
                    </a:p>
                  </a:txBody>
                  <a:tcPr/>
                </a:tc>
                <a:tc>
                  <a:txBody>
                    <a:bodyPr/>
                    <a:lstStyle/>
                    <a:p>
                      <a:r>
                        <a:rPr lang="ro-RO" sz="900" dirty="0"/>
                        <a:t>ECO</a:t>
                      </a:r>
                      <a:endParaRPr lang="en-US" sz="900" dirty="0"/>
                    </a:p>
                  </a:txBody>
                  <a:tcPr marL="0" marR="0" marT="0" marB="0"/>
                </a:tc>
                <a:tc>
                  <a:txBody>
                    <a:bodyPr/>
                    <a:lstStyle/>
                    <a:p>
                      <a:pPr algn="ctr"/>
                      <a:r>
                        <a:rPr lang="en-US" sz="900" dirty="0"/>
                        <a:t>●</a:t>
                      </a:r>
                    </a:p>
                  </a:txBody>
                  <a:tcPr marL="0" marR="0" marT="0" marB="0"/>
                </a:tc>
                <a:tc>
                  <a:txBody>
                    <a:bodyPr/>
                    <a:lstStyle/>
                    <a:p>
                      <a:r>
                        <a:rPr lang="ro-RO" sz="900" dirty="0"/>
                        <a:t>Disponibil doar în modul de răcire (nu include utilizarea răcirii din</a:t>
                      </a:r>
                      <a:r>
                        <a:rPr lang="ro-RO" sz="900" baseline="0" dirty="0"/>
                        <a:t> modul automat</a:t>
                      </a:r>
                      <a:r>
                        <a:rPr lang="ro-RO" sz="900" dirty="0"/>
                        <a:t>) al sistemelor MONO. Dezactivat în alte moduri sau pentru conexiuni</a:t>
                      </a:r>
                      <a:r>
                        <a:rPr lang="ro-RO" sz="900" baseline="0" dirty="0"/>
                        <a:t> multiple.</a:t>
                      </a:r>
                      <a:endParaRPr lang="en-US" sz="900" dirty="0"/>
                    </a:p>
                  </a:txBody>
                  <a:tcPr marL="0" marR="0" marT="0" marB="0"/>
                </a:tc>
                <a:extLst>
                  <a:ext uri="{0D108BD9-81ED-4DB2-BD59-A6C34878D82A}">
                    <a16:rowId xmlns:a16="http://schemas.microsoft.com/office/drawing/2014/main" val="10018"/>
                  </a:ext>
                </a:extLst>
              </a:tr>
              <a:tr h="140737">
                <a:tc rowSpan="7">
                  <a:txBody>
                    <a:bodyPr/>
                    <a:lstStyle/>
                    <a:p>
                      <a:pPr algn="ctr"/>
                      <a:r>
                        <a:rPr lang="ro-RO" sz="900" dirty="0"/>
                        <a:t>Comoditate</a:t>
                      </a:r>
                      <a:endParaRPr lang="en-US" sz="900" dirty="0"/>
                    </a:p>
                  </a:txBody>
                  <a:tcPr marL="0" marR="0" marT="0" marB="0" vert="vert270"/>
                </a:tc>
                <a:tc>
                  <a:txBody>
                    <a:bodyPr/>
                    <a:lstStyle/>
                    <a:p>
                      <a:r>
                        <a:rPr lang="ro-RO" sz="900" dirty="0"/>
                        <a:t>Două căi pentru scurgere</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19"/>
                  </a:ext>
                </a:extLst>
              </a:tr>
              <a:tr h="140737">
                <a:tc vMerge="1">
                  <a:txBody>
                    <a:bodyPr/>
                    <a:lstStyle/>
                    <a:p>
                      <a:endParaRPr lang="en-US" sz="700" dirty="0"/>
                    </a:p>
                  </a:txBody>
                  <a:tcPr/>
                </a:tc>
                <a:tc>
                  <a:txBody>
                    <a:bodyPr/>
                    <a:lstStyle/>
                    <a:p>
                      <a:r>
                        <a:rPr lang="ro-RO" sz="900" dirty="0"/>
                        <a:t>Repornire automată</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20"/>
                  </a:ext>
                </a:extLst>
              </a:tr>
              <a:tr h="140737">
                <a:tc vMerge="1">
                  <a:txBody>
                    <a:bodyPr/>
                    <a:lstStyle/>
                    <a:p>
                      <a:endParaRPr lang="en-US" sz="700" dirty="0"/>
                    </a:p>
                  </a:txBody>
                  <a:tcPr/>
                </a:tc>
                <a:tc>
                  <a:txBody>
                    <a:bodyPr/>
                    <a:lstStyle/>
                    <a:p>
                      <a:r>
                        <a:rPr lang="ro-RO" sz="900" dirty="0"/>
                        <a:t>Temporizator</a:t>
                      </a:r>
                      <a:endParaRPr lang="en-US" sz="900" dirty="0"/>
                    </a:p>
                  </a:txBody>
                  <a:tcPr marL="0" marR="0" marT="0" marB="0"/>
                </a:tc>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21"/>
                  </a:ext>
                </a:extLst>
              </a:tr>
              <a:tr h="140737">
                <a:tc vMerge="1">
                  <a:txBody>
                    <a:bodyPr/>
                    <a:lstStyle/>
                    <a:p>
                      <a:endParaRPr lang="en-US" sz="700" dirty="0"/>
                    </a:p>
                  </a:txBody>
                  <a:tcPr/>
                </a:tc>
                <a:tc>
                  <a:txBody>
                    <a:bodyPr/>
                    <a:lstStyle/>
                    <a:p>
                      <a:r>
                        <a:rPr lang="ro-RO" sz="900" dirty="0"/>
                        <a:t>Telecomandă inteligentă</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22"/>
                  </a:ext>
                </a:extLst>
              </a:tr>
              <a:tr h="281474">
                <a:tc vMerge="1">
                  <a:txBody>
                    <a:bodyPr/>
                    <a:lstStyle/>
                    <a:p>
                      <a:endParaRPr lang="en-US" sz="700" dirty="0"/>
                    </a:p>
                  </a:txBody>
                  <a:tcPr/>
                </a:tc>
                <a:tc>
                  <a:txBody>
                    <a:bodyPr/>
                    <a:lstStyle/>
                    <a:p>
                      <a:r>
                        <a:rPr lang="ro-RO" sz="900" dirty="0"/>
                        <a:t>Comutator</a:t>
                      </a:r>
                      <a:r>
                        <a:rPr lang="ro-RO" sz="900" baseline="0" dirty="0"/>
                        <a:t> inteligent îndepărtare praf (unitate exterioară)</a:t>
                      </a:r>
                      <a:endParaRPr lang="en-US" sz="900" dirty="0"/>
                    </a:p>
                  </a:txBody>
                  <a:tcPr marL="0" marR="0" marT="0" marB="0"/>
                </a:tc>
                <a:tc>
                  <a:txBody>
                    <a:bodyPr/>
                    <a:lstStyle/>
                    <a:p>
                      <a:pPr algn="ctr"/>
                      <a:r>
                        <a:rPr lang="en-US" sz="900" dirty="0"/>
                        <a:t>●</a:t>
                      </a:r>
                    </a:p>
                  </a:txBody>
                  <a:tcPr marL="0" marR="0" marT="0" marB="0"/>
                </a:tc>
                <a:tc>
                  <a:txBody>
                    <a:bodyPr/>
                    <a:lstStyle/>
                    <a:p>
                      <a:r>
                        <a:rPr lang="ro-RO" sz="900" dirty="0"/>
                        <a:t>Curățare automată condensator</a:t>
                      </a:r>
                      <a:endParaRPr lang="en-US" sz="900" dirty="0"/>
                    </a:p>
                  </a:txBody>
                  <a:tcPr marL="0" marR="0" marT="0" marB="0"/>
                </a:tc>
                <a:extLst>
                  <a:ext uri="{0D108BD9-81ED-4DB2-BD59-A6C34878D82A}">
                    <a16:rowId xmlns:a16="http://schemas.microsoft.com/office/drawing/2014/main" val="10023"/>
                  </a:ext>
                </a:extLst>
              </a:tr>
              <a:tr h="205747">
                <a:tc vMerge="1">
                  <a:txBody>
                    <a:bodyPr/>
                    <a:lstStyle/>
                    <a:p>
                      <a:endParaRPr lang="en-US" sz="700" dirty="0"/>
                    </a:p>
                  </a:txBody>
                  <a:tcPr/>
                </a:tc>
                <a:tc>
                  <a:txBody>
                    <a:bodyPr/>
                    <a:lstStyle/>
                    <a:p>
                      <a:r>
                        <a:rPr lang="ro-RO" sz="900" dirty="0"/>
                        <a:t>Funcție de memorare</a:t>
                      </a:r>
                      <a:r>
                        <a:rPr lang="ro-RO" sz="900" baseline="0" dirty="0"/>
                        <a:t> a poziției lamelelor</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24"/>
                  </a:ext>
                </a:extLst>
              </a:tr>
              <a:tr h="158910">
                <a:tc vMerge="1">
                  <a:txBody>
                    <a:bodyPr/>
                    <a:lstStyle/>
                    <a:p>
                      <a:endParaRPr lang="en-US" sz="700" dirty="0"/>
                    </a:p>
                  </a:txBody>
                  <a:tcPr/>
                </a:tc>
                <a:tc>
                  <a:txBody>
                    <a:bodyPr/>
                    <a:lstStyle/>
                    <a:p>
                      <a:r>
                        <a:rPr lang="ro-RO" sz="900" dirty="0"/>
                        <a:t>Compatibilitate funcționare</a:t>
                      </a:r>
                      <a:r>
                        <a:rPr lang="ro-RO" sz="900" baseline="0" dirty="0"/>
                        <a:t> mono și multiple</a:t>
                      </a:r>
                      <a:endParaRPr lang="en-US" sz="900" dirty="0"/>
                    </a:p>
                  </a:txBody>
                  <a:tcPr marL="0" marR="0" marT="0" marB="0"/>
                </a:tc>
                <a:tc>
                  <a:txBody>
                    <a:bodyPr/>
                    <a:lstStyle/>
                    <a:p>
                      <a:pPr algn="ctr"/>
                      <a:r>
                        <a:rPr lang="en-US" sz="900" dirty="0"/>
                        <a:t>●</a:t>
                      </a:r>
                    </a:p>
                  </a:txBody>
                  <a:tcPr marL="0" marR="0" marT="0" marB="0"/>
                </a:tc>
                <a:tc>
                  <a:txBody>
                    <a:bodyPr/>
                    <a:lstStyle/>
                    <a:p>
                      <a:endParaRPr lang="en-US" sz="900" dirty="0"/>
                    </a:p>
                  </a:txBody>
                  <a:tcPr marL="0" marR="0" marT="0" marB="0"/>
                </a:tc>
                <a:extLst>
                  <a:ext uri="{0D108BD9-81ED-4DB2-BD59-A6C34878D82A}">
                    <a16:rowId xmlns:a16="http://schemas.microsoft.com/office/drawing/2014/main" val="10025"/>
                  </a:ext>
                </a:extLst>
              </a:tr>
            </a:tbl>
          </a:graphicData>
        </a:graphic>
      </p:graphicFrame>
      <p:grpSp>
        <p:nvGrpSpPr>
          <p:cNvPr id="10" name="Group 9">
            <a:extLst>
              <a:ext uri="{FF2B5EF4-FFF2-40B4-BE49-F238E27FC236}">
                <a16:creationId xmlns:a16="http://schemas.microsoft.com/office/drawing/2014/main" id="{1B545EF3-8671-8772-6F43-9E39C528BD0B}"/>
              </a:ext>
            </a:extLst>
          </p:cNvPr>
          <p:cNvGrpSpPr/>
          <p:nvPr/>
        </p:nvGrpSpPr>
        <p:grpSpPr>
          <a:xfrm>
            <a:off x="9672469" y="399653"/>
            <a:ext cx="505515" cy="442747"/>
            <a:chOff x="9672469" y="399653"/>
            <a:chExt cx="505515" cy="442747"/>
          </a:xfrm>
        </p:grpSpPr>
        <p:sp>
          <p:nvSpPr>
            <p:cNvPr id="11" name="Oval 10">
              <a:extLst>
                <a:ext uri="{FF2B5EF4-FFF2-40B4-BE49-F238E27FC236}">
                  <a16:creationId xmlns:a16="http://schemas.microsoft.com/office/drawing/2014/main" id="{6CD037A9-7DA6-F107-F031-C3B552D2532A}"/>
                </a:ext>
              </a:extLst>
            </p:cNvPr>
            <p:cNvSpPr/>
            <p:nvPr/>
          </p:nvSpPr>
          <p:spPr>
            <a:xfrm>
              <a:off x="9672469" y="399653"/>
              <a:ext cx="481264" cy="442747"/>
            </a:xfrm>
            <a:prstGeom prst="ellipse">
              <a:avLst/>
            </a:prstGeom>
            <a:solidFill>
              <a:srgbClr val="ED0007"/>
            </a:solidFill>
            <a:ln w="9525" cap="flat" cmpd="sng" algn="ctr">
              <a:solidFill>
                <a:srgbClr val="FF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12" name="chapter_conv">
              <a:extLst>
                <a:ext uri="{FF2B5EF4-FFF2-40B4-BE49-F238E27FC236}">
                  <a16:creationId xmlns:a16="http://schemas.microsoft.com/office/drawing/2014/main" id="{54E5A674-1DB6-752C-8D70-CCEF95FF2CB9}"/>
                </a:ext>
              </a:extLst>
            </p:cNvPr>
            <p:cNvSpPr txBox="1">
              <a:spLocks/>
            </p:cNvSpPr>
            <p:nvPr/>
          </p:nvSpPr>
          <p:spPr>
            <a:xfrm rot="19688804">
              <a:off x="9696720" y="510561"/>
              <a:ext cx="481264" cy="213600"/>
            </a:xfrm>
            <a:prstGeom prst="rect">
              <a:avLst/>
            </a:prstGeom>
          </p:spPr>
          <p:txBody>
            <a:bodyPr vert="horz" lIns="0" tIns="0" rIns="0" bIns="0" rtlCol="0">
              <a:noAutofit/>
            </a:bodyPr>
            <a:lstStyle>
              <a:lvl1pPr marL="0" indent="0" algn="l" defTabSz="914333" rtl="0" eaLnBrk="1" latinLnBrk="0" hangingPunct="1">
                <a:lnSpc>
                  <a:spcPct val="89000"/>
                </a:lnSpc>
                <a:spcBef>
                  <a:spcPts val="0"/>
                </a:spcBef>
                <a:buFont typeface="Wingdings" panose="05000000000000000000" pitchFamily="2" charset="2"/>
                <a:buNone/>
                <a:defRPr sz="2800" kern="0" baseline="0">
                  <a:solidFill>
                    <a:schemeClr val="tx1"/>
                  </a:solidFill>
                  <a:latin typeface="+mn-lt"/>
                  <a:ea typeface="+mn-ea"/>
                  <a:cs typeface="+mn-cs"/>
                </a:defRPr>
              </a:lvl1pPr>
              <a:lvl2pPr marL="233983" indent="0" algn="l" defTabSz="914333" rtl="0" eaLnBrk="1" latinLnBrk="0" hangingPunct="1">
                <a:lnSpc>
                  <a:spcPct val="103000"/>
                </a:lnSpc>
                <a:spcBef>
                  <a:spcPts val="500"/>
                </a:spcBef>
                <a:buFont typeface="Symbol" panose="05050102010706020507" pitchFamily="18" charset="2"/>
                <a:buNone/>
                <a:defRPr sz="2800" kern="1200">
                  <a:solidFill>
                    <a:schemeClr val="tx1"/>
                  </a:solidFill>
                  <a:latin typeface="+mn-lt"/>
                  <a:ea typeface="+mn-ea"/>
                  <a:cs typeface="+mn-cs"/>
                </a:defRPr>
              </a:lvl2pPr>
              <a:lvl3pPr marL="525562" indent="0" algn="l" defTabSz="914333" rtl="0" eaLnBrk="1" latinLnBrk="0" hangingPunct="1">
                <a:lnSpc>
                  <a:spcPct val="102000"/>
                </a:lnSpc>
                <a:spcBef>
                  <a:spcPts val="500"/>
                </a:spcBef>
                <a:buFont typeface="Symbol" panose="05050102010706020507" pitchFamily="18" charset="2"/>
                <a:buNone/>
                <a:defRPr sz="2800" kern="1200">
                  <a:solidFill>
                    <a:schemeClr val="tx1"/>
                  </a:solidFill>
                  <a:latin typeface="+mn-lt"/>
                  <a:ea typeface="+mn-ea"/>
                  <a:cs typeface="+mn-cs"/>
                </a:defRPr>
              </a:lvl3pPr>
              <a:lvl4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4pPr>
              <a:lvl5pPr marL="748745" indent="0" algn="l" defTabSz="914333" rtl="0" eaLnBrk="1" latinLnBrk="0" hangingPunct="1">
                <a:lnSpc>
                  <a:spcPct val="103000"/>
                </a:lnSpc>
                <a:spcBef>
                  <a:spcPts val="500"/>
                </a:spcBef>
                <a:buFont typeface="Bosch Office Sans" pitchFamily="2" charset="0"/>
                <a:buNone/>
                <a:defRPr sz="2800" kern="1200">
                  <a:solidFill>
                    <a:schemeClr val="tx1"/>
                  </a:solidFill>
                  <a:latin typeface="+mn-lt"/>
                  <a:ea typeface="+mn-ea"/>
                  <a:cs typeface="+mn-cs"/>
                </a:defRPr>
              </a:lvl5pPr>
              <a:lvl6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1602000" indent="-230400"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fontAlgn="auto">
                <a:spcAft>
                  <a:spcPts val="0"/>
                </a:spcAft>
              </a:pPr>
              <a:r>
                <a:rPr lang="en-US" sz="1600" b="1" dirty="0">
                  <a:solidFill>
                    <a:schemeClr val="bg1"/>
                  </a:solidFill>
                </a:rPr>
                <a:t>NOU</a:t>
              </a:r>
              <a:endParaRPr lang="en-GB" sz="1600" b="1" dirty="0">
                <a:solidFill>
                  <a:schemeClr val="bg1"/>
                </a:solidFill>
              </a:endParaRPr>
            </a:p>
          </p:txBody>
        </p:sp>
      </p:grpSp>
    </p:spTree>
    <p:custDataLst>
      <p:tags r:id="rId1"/>
    </p:custDataLst>
    <p:extLst>
      <p:ext uri="{BB962C8B-B14F-4D97-AF65-F5344CB8AC3E}">
        <p14:creationId xmlns:p14="http://schemas.microsoft.com/office/powerpoint/2010/main" val="86964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1BF317A-AF3E-4DEB-8BFE-58EB06B08299}"/>
              </a:ext>
            </a:extLst>
          </p:cNvPr>
          <p:cNvPicPr>
            <a:picLocks noGrp="1" noChangeAspect="1"/>
          </p:cNvPicPr>
          <p:nvPr>
            <p:ph type="pic" sz="quarter" idx="1"/>
          </p:nvPr>
        </p:nvPicPr>
        <p:blipFill>
          <a:blip r:embed="rId2">
            <a:extLst>
              <a:ext uri="{28A0092B-C50C-407E-A947-70E740481C1C}">
                <a14:useLocalDpi xmlns:a14="http://schemas.microsoft.com/office/drawing/2010/main" val="0"/>
              </a:ext>
            </a:extLst>
          </a:blip>
          <a:srcRect t="12142" b="12142"/>
          <a:stretch>
            <a:fillRect/>
          </a:stretch>
        </p:blipFill>
        <p:spPr/>
      </p:pic>
      <p:sp>
        <p:nvSpPr>
          <p:cNvPr id="6" name="TextBox 5">
            <a:extLst>
              <a:ext uri="{FF2B5EF4-FFF2-40B4-BE49-F238E27FC236}">
                <a16:creationId xmlns:a16="http://schemas.microsoft.com/office/drawing/2014/main" id="{F05138A7-EE3D-4648-AE38-257106095B9A}"/>
              </a:ext>
            </a:extLst>
          </p:cNvPr>
          <p:cNvSpPr txBox="1"/>
          <p:nvPr/>
        </p:nvSpPr>
        <p:spPr>
          <a:xfrm>
            <a:off x="3471169" y="4219324"/>
            <a:ext cx="5486400" cy="707886"/>
          </a:xfrm>
          <a:prstGeom prst="rect">
            <a:avLst/>
          </a:prstGeom>
          <a:noFill/>
        </p:spPr>
        <p:txBody>
          <a:bodyPr wrap="square">
            <a:spAutoFit/>
          </a:bodyPr>
          <a:lstStyle/>
          <a:p>
            <a:r>
              <a:rPr lang="en-US" sz="4000" b="1" dirty="0">
                <a:solidFill>
                  <a:srgbClr val="960465"/>
                </a:solidFill>
              </a:rPr>
              <a:t>Climate 2000</a:t>
            </a:r>
            <a:endParaRPr lang="en-GB" sz="4000" b="1" dirty="0">
              <a:solidFill>
                <a:srgbClr val="960465"/>
              </a:solidFill>
            </a:endParaRPr>
          </a:p>
        </p:txBody>
      </p:sp>
    </p:spTree>
    <p:extLst>
      <p:ext uri="{BB962C8B-B14F-4D97-AF65-F5344CB8AC3E}">
        <p14:creationId xmlns:p14="http://schemas.microsoft.com/office/powerpoint/2010/main" val="306516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99" y="648000"/>
            <a:ext cx="10558800" cy="388800"/>
          </a:xfrm>
        </p:spPr>
        <p:txBody>
          <a:bodyPr lIns="0" tIns="0" rIns="0" bIns="0"/>
          <a:lstStyle/>
          <a:p>
            <a:r>
              <a:rPr lang="ro-RO" dirty="0">
                <a:solidFill>
                  <a:schemeClr val="tx1"/>
                </a:solidFill>
              </a:rPr>
              <a:t>Noul model </a:t>
            </a:r>
            <a:r>
              <a:rPr lang="de-DE" dirty="0">
                <a:solidFill>
                  <a:schemeClr val="tx1"/>
                </a:solidFill>
              </a:rPr>
              <a:t>– </a:t>
            </a:r>
            <a:r>
              <a:rPr lang="ro-RO" dirty="0">
                <a:solidFill>
                  <a:schemeClr val="tx1"/>
                </a:solidFill>
              </a:rPr>
              <a:t>s</a:t>
            </a:r>
            <a:r>
              <a:rPr lang="tr-TR" dirty="0">
                <a:solidFill>
                  <a:schemeClr val="tx1"/>
                </a:solidFill>
              </a:rPr>
              <a:t>impl</a:t>
            </a:r>
            <a:r>
              <a:rPr lang="ro-RO" dirty="0">
                <a:solidFill>
                  <a:schemeClr val="tx1"/>
                </a:solidFill>
              </a:rPr>
              <a:t>u</a:t>
            </a:r>
            <a:r>
              <a:rPr lang="tr-TR" dirty="0">
                <a:solidFill>
                  <a:schemeClr val="tx1"/>
                </a:solidFill>
              </a:rPr>
              <a:t>, </a:t>
            </a:r>
            <a:r>
              <a:rPr lang="ro-RO" dirty="0">
                <a:solidFill>
                  <a:schemeClr val="tx1"/>
                </a:solidFill>
              </a:rPr>
              <a:t>f</a:t>
            </a:r>
            <a:r>
              <a:rPr lang="tr-TR" dirty="0">
                <a:solidFill>
                  <a:schemeClr val="tx1"/>
                </a:solidFill>
              </a:rPr>
              <a:t>unc</a:t>
            </a:r>
            <a:r>
              <a:rPr lang="ro-RO" dirty="0">
                <a:solidFill>
                  <a:schemeClr val="tx1"/>
                </a:solidFill>
              </a:rPr>
              <a:t>ț</a:t>
            </a:r>
            <a:r>
              <a:rPr lang="tr-TR" dirty="0">
                <a:solidFill>
                  <a:schemeClr val="tx1"/>
                </a:solidFill>
              </a:rPr>
              <a:t>ional, </a:t>
            </a:r>
            <a:r>
              <a:rPr lang="ro-RO" dirty="0">
                <a:solidFill>
                  <a:schemeClr val="tx1"/>
                </a:solidFill>
              </a:rPr>
              <a:t>fiabil</a:t>
            </a:r>
            <a:br>
              <a:rPr lang="en-US" dirty="0">
                <a:solidFill>
                  <a:schemeClr val="tx1"/>
                </a:solidFill>
              </a:rPr>
            </a:br>
            <a:endParaRPr lang="en-US" dirty="0">
              <a:solidFill>
                <a:schemeClr val="tx1"/>
              </a:solidFill>
            </a:endParaRPr>
          </a:p>
        </p:txBody>
      </p:sp>
      <p:sp>
        <p:nvSpPr>
          <p:cNvPr id="3" name="chapter_conv"/>
          <p:cNvSpPr>
            <a:spLocks noGrp="1"/>
          </p:cNvSpPr>
          <p:nvPr>
            <p:ph type="body" sz="quarter" idx="15"/>
          </p:nvPr>
        </p:nvSpPr>
        <p:spPr>
          <a:xfrm>
            <a:off x="205199" y="259200"/>
            <a:ext cx="10558800" cy="388800"/>
          </a:xfrm>
        </p:spPr>
        <p:txBody>
          <a:bodyPr vert="horz" lIns="0" tIns="0" rIns="0" bIns="0" rtlCol="0">
            <a:noAutofit/>
          </a:bodyPr>
          <a:lstStyle/>
          <a:p>
            <a:r>
              <a:rPr lang="en-US" b="1" dirty="0">
                <a:solidFill>
                  <a:srgbClr val="960465"/>
                </a:solidFill>
              </a:rPr>
              <a:t>Climate 2000</a:t>
            </a:r>
            <a:endParaRPr lang="en-GB" b="1" dirty="0">
              <a:solidFill>
                <a:srgbClr val="960465"/>
              </a:solidFill>
            </a:endParaRPr>
          </a:p>
        </p:txBody>
      </p:sp>
      <p:pic>
        <p:nvPicPr>
          <p:cNvPr id="10" name="Picture 9">
            <a:extLst>
              <a:ext uri="{FF2B5EF4-FFF2-40B4-BE49-F238E27FC236}">
                <a16:creationId xmlns:a16="http://schemas.microsoft.com/office/drawing/2014/main" id="{AB331963-2B5D-42A5-A123-CBBFF419C566}"/>
              </a:ext>
            </a:extLst>
          </p:cNvPr>
          <p:cNvPicPr>
            <a:picLocks noChangeAspect="1"/>
          </p:cNvPicPr>
          <p:nvPr/>
        </p:nvPicPr>
        <p:blipFill>
          <a:blip r:embed="rId3"/>
          <a:stretch>
            <a:fillRect/>
          </a:stretch>
        </p:blipFill>
        <p:spPr>
          <a:xfrm>
            <a:off x="205232" y="3085306"/>
            <a:ext cx="613440" cy="2138278"/>
          </a:xfrm>
          <a:prstGeom prst="rect">
            <a:avLst/>
          </a:prstGeom>
        </p:spPr>
      </p:pic>
      <p:pic>
        <p:nvPicPr>
          <p:cNvPr id="15" name="Picture 14">
            <a:extLst>
              <a:ext uri="{FF2B5EF4-FFF2-40B4-BE49-F238E27FC236}">
                <a16:creationId xmlns:a16="http://schemas.microsoft.com/office/drawing/2014/main" id="{3DB59D7D-DB0F-4104-B0A2-99E7C21949B2}"/>
              </a:ext>
            </a:extLst>
          </p:cNvPr>
          <p:cNvPicPr>
            <a:picLocks noChangeAspect="1"/>
          </p:cNvPicPr>
          <p:nvPr/>
        </p:nvPicPr>
        <p:blipFill>
          <a:blip r:embed="rId4"/>
          <a:stretch>
            <a:fillRect/>
          </a:stretch>
        </p:blipFill>
        <p:spPr>
          <a:xfrm>
            <a:off x="1294293" y="2849277"/>
            <a:ext cx="3076371" cy="2610819"/>
          </a:xfrm>
          <a:prstGeom prst="rect">
            <a:avLst/>
          </a:prstGeom>
        </p:spPr>
      </p:pic>
      <p:graphicFrame>
        <p:nvGraphicFramePr>
          <p:cNvPr id="6" name="Table 5">
            <a:extLst>
              <a:ext uri="{FF2B5EF4-FFF2-40B4-BE49-F238E27FC236}">
                <a16:creationId xmlns:a16="http://schemas.microsoft.com/office/drawing/2014/main" id="{D0163905-2111-4146-BF00-89A7DC3010A1}"/>
              </a:ext>
            </a:extLst>
          </p:cNvPr>
          <p:cNvGraphicFramePr>
            <a:graphicFrameLocks noGrp="1"/>
          </p:cNvGraphicFramePr>
          <p:nvPr>
            <p:extLst>
              <p:ext uri="{D42A27DB-BD31-4B8C-83A1-F6EECF244321}">
                <p14:modId xmlns:p14="http://schemas.microsoft.com/office/powerpoint/2010/main" val="2125089855"/>
              </p:ext>
            </p:extLst>
          </p:nvPr>
        </p:nvGraphicFramePr>
        <p:xfrm>
          <a:off x="5235162" y="1511075"/>
          <a:ext cx="4918571" cy="3148461"/>
        </p:xfrm>
        <a:graphic>
          <a:graphicData uri="http://schemas.openxmlformats.org/drawingml/2006/table">
            <a:tbl>
              <a:tblPr firstRow="1" bandRow="1">
                <a:tableStyleId>{5C22544A-7EE6-4342-B048-85BDC9FD1C3A}</a:tableStyleId>
              </a:tblPr>
              <a:tblGrid>
                <a:gridCol w="1905471">
                  <a:extLst>
                    <a:ext uri="{9D8B030D-6E8A-4147-A177-3AD203B41FA5}">
                      <a16:colId xmlns:a16="http://schemas.microsoft.com/office/drawing/2014/main" val="2517988394"/>
                    </a:ext>
                  </a:extLst>
                </a:gridCol>
                <a:gridCol w="3013100">
                  <a:extLst>
                    <a:ext uri="{9D8B030D-6E8A-4147-A177-3AD203B41FA5}">
                      <a16:colId xmlns:a16="http://schemas.microsoft.com/office/drawing/2014/main" val="2469747248"/>
                    </a:ext>
                  </a:extLst>
                </a:gridCol>
              </a:tblGrid>
              <a:tr h="450990">
                <a:tc>
                  <a:txBody>
                    <a:bodyPr/>
                    <a:lstStyle/>
                    <a:p>
                      <a:endParaRPr lang="tr-TR" dirty="0"/>
                    </a:p>
                  </a:txBody>
                  <a:tcPr anchor="ctr">
                    <a:solidFill>
                      <a:schemeClr val="accent1"/>
                    </a:solidFill>
                  </a:tcPr>
                </a:tc>
                <a:tc>
                  <a:txBody>
                    <a:bodyPr/>
                    <a:lstStyle/>
                    <a:p>
                      <a:pPr algn="ctr" fontAlgn="b"/>
                      <a:r>
                        <a:rPr lang="tr-TR" sz="1400" b="1" i="0" u="none" strike="noStrike" noProof="0" dirty="0">
                          <a:solidFill>
                            <a:srgbClr val="FFFFFF"/>
                          </a:solidFill>
                          <a:effectLst/>
                          <a:latin typeface="Arial" panose="020B0604020202020204" pitchFamily="34" charset="0"/>
                        </a:rPr>
                        <a:t>N</a:t>
                      </a:r>
                      <a:r>
                        <a:rPr lang="ro-RO" sz="1400" b="1" i="0" u="none" strike="noStrike" noProof="0" dirty="0">
                          <a:solidFill>
                            <a:srgbClr val="FFFFFF"/>
                          </a:solidFill>
                          <a:effectLst/>
                          <a:latin typeface="Arial" panose="020B0604020202020204" pitchFamily="34" charset="0"/>
                        </a:rPr>
                        <a:t>oul model</a:t>
                      </a:r>
                      <a:r>
                        <a:rPr lang="tr-TR" sz="1400" b="1" i="0" u="none" strike="noStrike" noProof="0" dirty="0">
                          <a:solidFill>
                            <a:srgbClr val="FFFFFF"/>
                          </a:solidFill>
                          <a:effectLst/>
                          <a:latin typeface="Arial" panose="020B0604020202020204" pitchFamily="34" charset="0"/>
                        </a:rPr>
                        <a:t> CL2000</a:t>
                      </a:r>
                      <a:endParaRPr lang="en-US" sz="1400" b="1" i="0" u="none" strike="noStrike" noProof="0" dirty="0">
                        <a:solidFill>
                          <a:srgbClr val="FFFFFF"/>
                        </a:solidFill>
                        <a:effectLst/>
                        <a:latin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3993546791"/>
                  </a:ext>
                </a:extLst>
              </a:tr>
              <a:tr h="329134">
                <a:tc>
                  <a:txBody>
                    <a:bodyPr/>
                    <a:lstStyle/>
                    <a:p>
                      <a:pPr algn="l" fontAlgn="b"/>
                      <a:r>
                        <a:rPr lang="en-US" sz="1100" b="1" i="0" u="none" strike="noStrike" noProof="0" dirty="0" err="1">
                          <a:solidFill>
                            <a:srgbClr val="000000"/>
                          </a:solidFill>
                          <a:effectLst/>
                          <a:latin typeface="Bierstadt Display" panose="020B0004020202020204" pitchFamily="34" charset="0"/>
                        </a:rPr>
                        <a:t>Capacit</a:t>
                      </a:r>
                      <a:r>
                        <a:rPr lang="ro-RO" sz="1100" b="1" i="0" u="none" strike="noStrike" noProof="0" dirty="0" err="1">
                          <a:solidFill>
                            <a:srgbClr val="000000"/>
                          </a:solidFill>
                          <a:effectLst/>
                          <a:latin typeface="Bierstadt Display" panose="020B0004020202020204" pitchFamily="34" charset="0"/>
                        </a:rPr>
                        <a:t>ăți</a:t>
                      </a:r>
                      <a:r>
                        <a:rPr lang="en-US" sz="1100" b="1" i="0" u="none" strike="noStrike" noProof="0" dirty="0">
                          <a:solidFill>
                            <a:srgbClr val="000000"/>
                          </a:solidFill>
                          <a:effectLst/>
                          <a:latin typeface="Bierstadt Display" panose="020B0004020202020204" pitchFamily="34" charset="0"/>
                        </a:rPr>
                        <a:t> (</a:t>
                      </a:r>
                      <a:r>
                        <a:rPr lang="en-US" sz="1100" b="1" i="0" u="none" strike="noStrike" noProof="0" dirty="0" err="1">
                          <a:solidFill>
                            <a:srgbClr val="000000"/>
                          </a:solidFill>
                          <a:effectLst/>
                          <a:latin typeface="Bierstadt Display" panose="020B0004020202020204" pitchFamily="34" charset="0"/>
                        </a:rPr>
                        <a:t>kBtu</a:t>
                      </a:r>
                      <a:r>
                        <a:rPr lang="en-US" sz="1100" b="1" i="0" u="none" strike="noStrike" noProof="0" dirty="0">
                          <a:solidFill>
                            <a:srgbClr val="000000"/>
                          </a:solidFill>
                          <a:effectLst/>
                          <a:latin typeface="Bierstadt Display" panose="020B0004020202020204" pitchFamily="34" charset="0"/>
                        </a:rPr>
                        <a:t>/h)</a:t>
                      </a:r>
                    </a:p>
                  </a:txBody>
                  <a:tcPr marL="9525" marR="9525" marT="9525" marB="0" anchor="ctr">
                    <a:solidFill>
                      <a:srgbClr val="CCD6EA"/>
                    </a:solidFill>
                  </a:tcPr>
                </a:tc>
                <a:tc>
                  <a:txBody>
                    <a:bodyPr/>
                    <a:lstStyle/>
                    <a:p>
                      <a:pPr algn="ctr" fontAlgn="b"/>
                      <a:r>
                        <a:rPr lang="en-US" sz="1200" b="1" i="0" u="none" strike="noStrike" noProof="0" dirty="0">
                          <a:solidFill>
                            <a:srgbClr val="004975">
                              <a:lumMod val="75000"/>
                            </a:srgbClr>
                          </a:solidFill>
                          <a:effectLst/>
                          <a:latin typeface="Bierstadt Display" panose="020B0604020202020204" pitchFamily="34" charset="0"/>
                        </a:rPr>
                        <a:t>9, 12, 18, 24</a:t>
                      </a:r>
                    </a:p>
                  </a:txBody>
                  <a:tcPr marL="9525" marR="9525" marT="9525" marB="0" anchor="ctr">
                    <a:solidFill>
                      <a:srgbClr val="CCD6EA"/>
                    </a:solidFill>
                  </a:tcPr>
                </a:tc>
                <a:extLst>
                  <a:ext uri="{0D108BD9-81ED-4DB2-BD59-A6C34878D82A}">
                    <a16:rowId xmlns:a16="http://schemas.microsoft.com/office/drawing/2014/main" val="1507087795"/>
                  </a:ext>
                </a:extLst>
              </a:tr>
              <a:tr h="283721">
                <a:tc>
                  <a:txBody>
                    <a:bodyPr/>
                    <a:lstStyle/>
                    <a:p>
                      <a:pPr algn="l" fontAlgn="b"/>
                      <a:r>
                        <a:rPr lang="ro-RO" sz="1100" b="1" i="0" u="none" strike="noStrike" noProof="0" dirty="0">
                          <a:solidFill>
                            <a:srgbClr val="000000"/>
                          </a:solidFill>
                          <a:effectLst/>
                          <a:latin typeface="Bierstadt Display" panose="020B0004020202020204" pitchFamily="34" charset="0"/>
                        </a:rPr>
                        <a:t>Eficiență</a:t>
                      </a:r>
                      <a:r>
                        <a:rPr lang="ro-RO" sz="1100" b="1" i="0" u="none" strike="noStrike" baseline="0" noProof="0" dirty="0">
                          <a:solidFill>
                            <a:srgbClr val="000000"/>
                          </a:solidFill>
                          <a:effectLst/>
                          <a:latin typeface="Bierstadt Display" panose="020B0004020202020204" pitchFamily="34" charset="0"/>
                        </a:rPr>
                        <a:t> sezonieră</a:t>
                      </a:r>
                      <a:endParaRPr lang="en-US" sz="1100" b="1" i="0" u="none" strike="noStrike" noProof="0" dirty="0">
                        <a:solidFill>
                          <a:srgbClr val="000000"/>
                        </a:solidFill>
                        <a:effectLst/>
                        <a:latin typeface="Bierstadt Display" panose="020B0004020202020204" pitchFamily="34" charset="0"/>
                      </a:endParaRPr>
                    </a:p>
                  </a:txBody>
                  <a:tcPr marL="9525" marR="9525" marT="9525" marB="0" anchor="ctr">
                    <a:solidFill>
                      <a:srgbClr val="E7ECF5"/>
                    </a:solidFill>
                  </a:tcPr>
                </a:tc>
                <a:tc>
                  <a:txBody>
                    <a:bodyPr/>
                    <a:lstStyle/>
                    <a:p>
                      <a:pPr algn="ctr" fontAlgn="b"/>
                      <a:r>
                        <a:rPr lang="en-US" sz="1200" b="1" i="0" u="none" strike="noStrike" noProof="0" dirty="0">
                          <a:solidFill>
                            <a:srgbClr val="004975">
                              <a:lumMod val="75000"/>
                            </a:srgbClr>
                          </a:solidFill>
                          <a:effectLst/>
                          <a:latin typeface="Bierstadt Display" panose="020B0604020202020204" pitchFamily="34" charset="0"/>
                        </a:rPr>
                        <a:t>A++/A+</a:t>
                      </a:r>
                    </a:p>
                  </a:txBody>
                  <a:tcPr marL="9525" marR="9525" marT="9525" marB="0" anchor="ctr">
                    <a:solidFill>
                      <a:srgbClr val="E7ECF5"/>
                    </a:solidFill>
                  </a:tcPr>
                </a:tc>
                <a:extLst>
                  <a:ext uri="{0D108BD9-81ED-4DB2-BD59-A6C34878D82A}">
                    <a16:rowId xmlns:a16="http://schemas.microsoft.com/office/drawing/2014/main" val="2322453594"/>
                  </a:ext>
                </a:extLst>
              </a:tr>
              <a:tr h="283721">
                <a:tc>
                  <a:txBody>
                    <a:bodyPr/>
                    <a:lstStyle/>
                    <a:p>
                      <a:pPr algn="l" fontAlgn="b"/>
                      <a:r>
                        <a:rPr lang="en-US" sz="1100" b="1" i="0" u="none" strike="noStrike" noProof="0" dirty="0" err="1">
                          <a:solidFill>
                            <a:srgbClr val="000000"/>
                          </a:solidFill>
                          <a:effectLst/>
                          <a:latin typeface="Bierstadt Display" panose="020B0004020202020204" pitchFamily="34" charset="0"/>
                        </a:rPr>
                        <a:t>Conectivit</a:t>
                      </a:r>
                      <a:r>
                        <a:rPr lang="ro-RO" sz="1100" b="1" i="0" u="none" strike="noStrike" noProof="0" dirty="0" err="1">
                          <a:solidFill>
                            <a:srgbClr val="000000"/>
                          </a:solidFill>
                          <a:effectLst/>
                          <a:latin typeface="Bierstadt Display" panose="020B0004020202020204" pitchFamily="34" charset="0"/>
                        </a:rPr>
                        <a:t>ate</a:t>
                      </a:r>
                      <a:r>
                        <a:rPr lang="en-US" sz="1100" b="1" i="0" u="none" strike="noStrike" noProof="0" dirty="0">
                          <a:solidFill>
                            <a:srgbClr val="000000"/>
                          </a:solidFill>
                          <a:effectLst/>
                          <a:latin typeface="Bierstadt Display" panose="020B0004020202020204" pitchFamily="34" charset="0"/>
                        </a:rPr>
                        <a:t> (ACC)</a:t>
                      </a:r>
                    </a:p>
                  </a:txBody>
                  <a:tcPr marL="9525" marR="9525" marT="9525" marB="0" anchor="ctr">
                    <a:solidFill>
                      <a:srgbClr val="CCD6EA"/>
                    </a:solidFill>
                  </a:tcPr>
                </a:tc>
                <a:tc>
                  <a:txBody>
                    <a:bodyPr/>
                    <a:lstStyle/>
                    <a:p>
                      <a:pPr algn="ctr" fontAlgn="b"/>
                      <a:r>
                        <a:rPr lang="en-US" sz="1200" b="1" i="0" u="none" strike="noStrike" noProof="0" dirty="0">
                          <a:solidFill>
                            <a:srgbClr val="004975">
                              <a:lumMod val="75000"/>
                            </a:srgbClr>
                          </a:solidFill>
                          <a:effectLst/>
                          <a:latin typeface="Bierstadt Display" panose="020B0604020202020204" pitchFamily="34" charset="0"/>
                        </a:rPr>
                        <a:t>N</a:t>
                      </a:r>
                      <a:r>
                        <a:rPr lang="ro-RO" sz="1200" b="1" i="0" u="none" strike="noStrike" noProof="0" dirty="0">
                          <a:solidFill>
                            <a:srgbClr val="004975">
                              <a:lumMod val="75000"/>
                            </a:srgbClr>
                          </a:solidFill>
                          <a:effectLst/>
                          <a:latin typeface="Bierstadt Display" panose="020B0604020202020204" pitchFamily="34" charset="0"/>
                        </a:rPr>
                        <a:t>u</a:t>
                      </a:r>
                      <a:endParaRPr lang="en-US" sz="1200" b="1" i="0" u="none" strike="noStrike" noProof="0" dirty="0">
                        <a:solidFill>
                          <a:srgbClr val="004975">
                            <a:lumMod val="75000"/>
                          </a:srgbClr>
                        </a:solidFill>
                        <a:effectLst/>
                        <a:latin typeface="Bierstadt Display" panose="020B0604020202020204" pitchFamily="34" charset="0"/>
                      </a:endParaRPr>
                    </a:p>
                  </a:txBody>
                  <a:tcPr marL="9525" marR="9525" marT="9525" marB="0" anchor="ctr">
                    <a:solidFill>
                      <a:srgbClr val="CCD6EA"/>
                    </a:solidFill>
                  </a:tcPr>
                </a:tc>
                <a:extLst>
                  <a:ext uri="{0D108BD9-81ED-4DB2-BD59-A6C34878D82A}">
                    <a16:rowId xmlns:a16="http://schemas.microsoft.com/office/drawing/2014/main" val="972413999"/>
                  </a:ext>
                </a:extLst>
              </a:tr>
              <a:tr h="283721">
                <a:tc>
                  <a:txBody>
                    <a:bodyPr/>
                    <a:lstStyle/>
                    <a:p>
                      <a:pPr algn="l" fontAlgn="b"/>
                      <a:r>
                        <a:rPr lang="ro-RO" sz="1100" b="1" i="0" u="none" strike="noStrike" noProof="0" dirty="0">
                          <a:solidFill>
                            <a:srgbClr val="000000"/>
                          </a:solidFill>
                          <a:effectLst/>
                          <a:latin typeface="Bierstadt Display" panose="020B0004020202020204" pitchFamily="34" charset="0"/>
                        </a:rPr>
                        <a:t>Design unitate</a:t>
                      </a:r>
                      <a:r>
                        <a:rPr lang="ro-RO" sz="1100" b="1" i="0" u="none" strike="noStrike" baseline="0" noProof="0" dirty="0">
                          <a:solidFill>
                            <a:srgbClr val="000000"/>
                          </a:solidFill>
                          <a:effectLst/>
                          <a:latin typeface="Bierstadt Display" panose="020B0004020202020204" pitchFamily="34" charset="0"/>
                        </a:rPr>
                        <a:t> interioară</a:t>
                      </a:r>
                      <a:endParaRPr lang="en-US" sz="1100" b="1" i="0" u="none" strike="noStrike" noProof="0" dirty="0">
                        <a:solidFill>
                          <a:srgbClr val="000000"/>
                        </a:solidFill>
                        <a:effectLst/>
                        <a:latin typeface="Bierstadt Display" panose="020B0004020202020204" pitchFamily="34" charset="0"/>
                      </a:endParaRPr>
                    </a:p>
                  </a:txBody>
                  <a:tcPr marL="9525" marR="9525" marT="9525" marB="0" anchor="ctr">
                    <a:solidFill>
                      <a:srgbClr val="E7ECF5"/>
                    </a:solidFill>
                  </a:tcPr>
                </a:tc>
                <a:tc>
                  <a:txBody>
                    <a:bodyPr/>
                    <a:lstStyle/>
                    <a:p>
                      <a:pPr algn="ctr" fontAlgn="b"/>
                      <a:r>
                        <a:rPr lang="ro-RO" sz="1200" b="1" i="0" u="none" strike="noStrike" noProof="0" dirty="0">
                          <a:solidFill>
                            <a:srgbClr val="004975">
                              <a:lumMod val="75000"/>
                            </a:srgbClr>
                          </a:solidFill>
                          <a:effectLst/>
                          <a:latin typeface="Bierstadt Display" panose="020B0604020202020204" pitchFamily="34" charset="0"/>
                        </a:rPr>
                        <a:t>Design </a:t>
                      </a:r>
                      <a:r>
                        <a:rPr lang="en-US" sz="1200" b="1" i="0" u="none" strike="noStrike" noProof="0" dirty="0">
                          <a:solidFill>
                            <a:srgbClr val="004975">
                              <a:lumMod val="75000"/>
                            </a:srgbClr>
                          </a:solidFill>
                          <a:effectLst/>
                          <a:latin typeface="Bierstadt Display" panose="020B0604020202020204" pitchFamily="34" charset="0"/>
                        </a:rPr>
                        <a:t>OEM </a:t>
                      </a:r>
                      <a:r>
                        <a:rPr lang="ro-RO" sz="1200" b="1" i="0" u="none" strike="noStrike" noProof="0" dirty="0">
                          <a:solidFill>
                            <a:srgbClr val="004975">
                              <a:lumMod val="75000"/>
                            </a:srgbClr>
                          </a:solidFill>
                          <a:effectLst/>
                          <a:latin typeface="Bierstadt Display" panose="020B0604020202020204" pitchFamily="34" charset="0"/>
                        </a:rPr>
                        <a:t>cu panoul</a:t>
                      </a:r>
                      <a:r>
                        <a:rPr lang="en-US" sz="1200" b="1" i="0" u="none" strike="noStrike" noProof="0" dirty="0">
                          <a:solidFill>
                            <a:srgbClr val="004975">
                              <a:lumMod val="75000"/>
                            </a:srgbClr>
                          </a:solidFill>
                          <a:effectLst/>
                          <a:latin typeface="Bierstadt Display" panose="020B0604020202020204" pitchFamily="34" charset="0"/>
                        </a:rPr>
                        <a:t> </a:t>
                      </a:r>
                      <a:r>
                        <a:rPr lang="en-US" sz="1200" b="1" i="0" u="none" strike="noStrike" noProof="0" dirty="0" err="1">
                          <a:solidFill>
                            <a:srgbClr val="004975">
                              <a:lumMod val="75000"/>
                            </a:srgbClr>
                          </a:solidFill>
                          <a:effectLst/>
                          <a:latin typeface="Bierstadt Display" panose="020B0604020202020204" pitchFamily="34" charset="0"/>
                        </a:rPr>
                        <a:t>exclusiv</a:t>
                      </a:r>
                      <a:r>
                        <a:rPr lang="ro-RO" sz="1200" b="1" i="0" u="none" strike="noStrike" noProof="0" dirty="0">
                          <a:solidFill>
                            <a:srgbClr val="004975">
                              <a:lumMod val="75000"/>
                            </a:srgbClr>
                          </a:solidFill>
                          <a:effectLst/>
                          <a:latin typeface="Bierstadt Display" panose="020B0604020202020204" pitchFamily="34" charset="0"/>
                        </a:rPr>
                        <a:t> pentru </a:t>
                      </a:r>
                      <a:r>
                        <a:rPr lang="en-US" sz="1200" b="1" i="0" u="none" strike="noStrike" noProof="0" dirty="0">
                          <a:solidFill>
                            <a:srgbClr val="004975">
                              <a:lumMod val="75000"/>
                            </a:srgbClr>
                          </a:solidFill>
                          <a:effectLst/>
                          <a:latin typeface="Bierstadt Display" panose="020B0604020202020204" pitchFamily="34" charset="0"/>
                        </a:rPr>
                        <a:t>Bosch</a:t>
                      </a:r>
                    </a:p>
                  </a:txBody>
                  <a:tcPr marL="9525" marR="9525" marT="9525" marB="0" anchor="ctr">
                    <a:solidFill>
                      <a:srgbClr val="E7ECF5"/>
                    </a:solidFill>
                  </a:tcPr>
                </a:tc>
                <a:extLst>
                  <a:ext uri="{0D108BD9-81ED-4DB2-BD59-A6C34878D82A}">
                    <a16:rowId xmlns:a16="http://schemas.microsoft.com/office/drawing/2014/main" val="190820906"/>
                  </a:ext>
                </a:extLst>
              </a:tr>
              <a:tr h="283721">
                <a:tc>
                  <a:txBody>
                    <a:bodyPr/>
                    <a:lstStyle/>
                    <a:p>
                      <a:pPr algn="l" fontAlgn="b"/>
                      <a:r>
                        <a:rPr lang="ro-RO" sz="1100" b="1" i="0" u="none" strike="noStrike" noProof="0" dirty="0">
                          <a:solidFill>
                            <a:srgbClr val="000000"/>
                          </a:solidFill>
                          <a:effectLst/>
                          <a:latin typeface="Bierstadt Display" panose="020B0004020202020204" pitchFamily="34" charset="0"/>
                        </a:rPr>
                        <a:t>Design unitate exterioară</a:t>
                      </a:r>
                      <a:endParaRPr lang="en-US" sz="1100" b="1" i="0" u="none" strike="noStrike" noProof="0" dirty="0">
                        <a:solidFill>
                          <a:srgbClr val="000000"/>
                        </a:solidFill>
                        <a:effectLst/>
                        <a:latin typeface="Bierstadt Display" panose="020B0004020202020204" pitchFamily="34" charset="0"/>
                      </a:endParaRPr>
                    </a:p>
                  </a:txBody>
                  <a:tcPr marL="9525" marR="9525" marT="9525" marB="0" anchor="ctr">
                    <a:solidFill>
                      <a:srgbClr val="CCD6EA"/>
                    </a:solidFill>
                  </a:tcPr>
                </a:tc>
                <a:tc>
                  <a:txBody>
                    <a:bodyPr/>
                    <a:lstStyle/>
                    <a:p>
                      <a:pPr algn="ctr" fontAlgn="b"/>
                      <a:r>
                        <a:rPr lang="ro-RO" sz="1200" b="1" i="0" u="none" strike="noStrike" noProof="0" dirty="0">
                          <a:solidFill>
                            <a:srgbClr val="004975">
                              <a:lumMod val="75000"/>
                            </a:srgbClr>
                          </a:solidFill>
                          <a:effectLst/>
                          <a:latin typeface="Bierstadt Display" panose="020B0604020202020204" pitchFamily="34" charset="0"/>
                        </a:rPr>
                        <a:t>Design </a:t>
                      </a:r>
                      <a:r>
                        <a:rPr lang="en-US" sz="1200" b="1" i="0" u="none" strike="noStrike" noProof="0" dirty="0">
                          <a:solidFill>
                            <a:srgbClr val="004975">
                              <a:lumMod val="75000"/>
                            </a:srgbClr>
                          </a:solidFill>
                          <a:effectLst/>
                          <a:latin typeface="Bierstadt Display" panose="020B0604020202020204" pitchFamily="34" charset="0"/>
                        </a:rPr>
                        <a:t>OEM </a:t>
                      </a:r>
                      <a:r>
                        <a:rPr lang="ro-RO" sz="1200" b="1" i="0" u="none" strike="noStrike" noProof="0" dirty="0">
                          <a:solidFill>
                            <a:srgbClr val="004975">
                              <a:lumMod val="75000"/>
                            </a:srgbClr>
                          </a:solidFill>
                          <a:effectLst/>
                          <a:latin typeface="Bierstadt Display" panose="020B0604020202020204" pitchFamily="34" charset="0"/>
                        </a:rPr>
                        <a:t> cu grilă neagră</a:t>
                      </a:r>
                      <a:endParaRPr lang="en-US" sz="1200" b="1" i="0" u="none" strike="noStrike" noProof="0" dirty="0">
                        <a:solidFill>
                          <a:srgbClr val="004975">
                            <a:lumMod val="75000"/>
                          </a:srgbClr>
                        </a:solidFill>
                        <a:effectLst/>
                        <a:latin typeface="Bierstadt Display" panose="020B0604020202020204" pitchFamily="34" charset="0"/>
                      </a:endParaRPr>
                    </a:p>
                  </a:txBody>
                  <a:tcPr marL="9525" marR="9525" marT="9525" marB="0" anchor="ctr">
                    <a:solidFill>
                      <a:srgbClr val="CCD6EA"/>
                    </a:solidFill>
                  </a:tcPr>
                </a:tc>
                <a:extLst>
                  <a:ext uri="{0D108BD9-81ED-4DB2-BD59-A6C34878D82A}">
                    <a16:rowId xmlns:a16="http://schemas.microsoft.com/office/drawing/2014/main" val="1362418163"/>
                  </a:ext>
                </a:extLst>
              </a:tr>
              <a:tr h="382290">
                <a:tc>
                  <a:txBody>
                    <a:bodyPr/>
                    <a:lstStyle/>
                    <a:p>
                      <a:pPr algn="l" fontAlgn="b"/>
                      <a:r>
                        <a:rPr lang="ro-RO" sz="1100" b="1" i="0" u="none" strike="noStrike" noProof="0" dirty="0">
                          <a:solidFill>
                            <a:srgbClr val="000000"/>
                          </a:solidFill>
                          <a:effectLst/>
                          <a:latin typeface="Bierstadt Display" panose="020B0004020202020204" pitchFamily="34" charset="0"/>
                        </a:rPr>
                        <a:t>Caracteristici</a:t>
                      </a:r>
                      <a:endParaRPr lang="en-US" sz="1100" b="1" i="0" u="none" strike="noStrike" noProof="0" dirty="0">
                        <a:solidFill>
                          <a:srgbClr val="000000"/>
                        </a:solidFill>
                        <a:effectLst/>
                        <a:latin typeface="Bierstadt Display" panose="020B0004020202020204" pitchFamily="34" charset="0"/>
                      </a:endParaRPr>
                    </a:p>
                  </a:txBody>
                  <a:tcPr marL="9525" marR="9525" marT="9525" marB="0" anchor="ctr">
                    <a:solidFill>
                      <a:srgbClr val="E7ECF5"/>
                    </a:solidFill>
                  </a:tcPr>
                </a:tc>
                <a:tc>
                  <a:txBody>
                    <a:bodyPr/>
                    <a:lstStyle/>
                    <a:p>
                      <a:pPr algn="ctr" fontAlgn="b"/>
                      <a:r>
                        <a:rPr lang="ro-RO" sz="1200" b="1" i="0" u="none" strike="noStrike" noProof="0" dirty="0">
                          <a:solidFill>
                            <a:srgbClr val="004975">
                              <a:lumMod val="75000"/>
                            </a:srgbClr>
                          </a:solidFill>
                          <a:effectLst/>
                          <a:latin typeface="Bierstadt Display" panose="020B0604020202020204" pitchFamily="34" charset="0"/>
                        </a:rPr>
                        <a:t> Caracteristici</a:t>
                      </a:r>
                      <a:r>
                        <a:rPr lang="en-US" sz="1200" b="1" i="0" u="none" strike="noStrike" noProof="0" dirty="0">
                          <a:solidFill>
                            <a:srgbClr val="004975">
                              <a:lumMod val="75000"/>
                            </a:srgbClr>
                          </a:solidFill>
                          <a:effectLst/>
                          <a:latin typeface="Bierstadt Display" panose="020B0604020202020204" pitchFamily="34" charset="0"/>
                        </a:rPr>
                        <a:t> standard – </a:t>
                      </a:r>
                      <a:r>
                        <a:rPr lang="ro-RO" sz="1200" b="1" i="0" u="none" strike="noStrike" noProof="0" dirty="0">
                          <a:solidFill>
                            <a:srgbClr val="004975">
                              <a:lumMod val="75000"/>
                            </a:srgbClr>
                          </a:solidFill>
                          <a:effectLst/>
                          <a:latin typeface="Bierstadt Display" panose="020B0604020202020204" pitchFamily="34" charset="0"/>
                        </a:rPr>
                        <a:t>fără accesorii</a:t>
                      </a:r>
                      <a:endParaRPr lang="en-US" sz="1200" b="1" i="0" u="none" strike="noStrike" noProof="0" dirty="0">
                        <a:solidFill>
                          <a:srgbClr val="004975">
                            <a:lumMod val="75000"/>
                          </a:srgbClr>
                        </a:solidFill>
                        <a:effectLst/>
                        <a:latin typeface="Bierstadt Display" panose="020B0604020202020204" pitchFamily="34" charset="0"/>
                      </a:endParaRPr>
                    </a:p>
                  </a:txBody>
                  <a:tcPr marL="9525" marR="9525" marT="9525" marB="0" anchor="ctr">
                    <a:solidFill>
                      <a:srgbClr val="E7ECF5"/>
                    </a:solidFill>
                  </a:tcPr>
                </a:tc>
                <a:extLst>
                  <a:ext uri="{0D108BD9-81ED-4DB2-BD59-A6C34878D82A}">
                    <a16:rowId xmlns:a16="http://schemas.microsoft.com/office/drawing/2014/main" val="1959689034"/>
                  </a:ext>
                </a:extLst>
              </a:tr>
              <a:tr h="283721">
                <a:tc>
                  <a:txBody>
                    <a:bodyPr/>
                    <a:lstStyle/>
                    <a:p>
                      <a:pPr algn="l" fontAlgn="b"/>
                      <a:r>
                        <a:rPr lang="ro-RO" sz="1100" b="1" i="0" u="none" strike="noStrike" noProof="0" dirty="0">
                          <a:solidFill>
                            <a:srgbClr val="000000"/>
                          </a:solidFill>
                          <a:effectLst/>
                          <a:latin typeface="Bierstadt Display" panose="020B0004020202020204" pitchFamily="34" charset="0"/>
                        </a:rPr>
                        <a:t>Compatibilitate </a:t>
                      </a:r>
                      <a:r>
                        <a:rPr lang="en-US" sz="1100" b="1" i="0" u="none" strike="noStrike" noProof="0" dirty="0" err="1">
                          <a:solidFill>
                            <a:srgbClr val="000000"/>
                          </a:solidFill>
                          <a:effectLst/>
                          <a:latin typeface="Bierstadt Display" panose="020B0004020202020204" pitchFamily="34" charset="0"/>
                        </a:rPr>
                        <a:t>Msmart</a:t>
                      </a:r>
                      <a:r>
                        <a:rPr lang="en-US" sz="1100" b="1" i="0" u="none" strike="noStrike" noProof="0" dirty="0">
                          <a:solidFill>
                            <a:srgbClr val="000000"/>
                          </a:solidFill>
                          <a:effectLst/>
                          <a:latin typeface="Bierstadt Display" panose="020B0004020202020204" pitchFamily="34" charset="0"/>
                        </a:rPr>
                        <a:t> home</a:t>
                      </a:r>
                    </a:p>
                  </a:txBody>
                  <a:tcPr marL="9525" marR="9525" marT="9525" marB="0" anchor="ctr">
                    <a:solidFill>
                      <a:srgbClr val="CCD6EA"/>
                    </a:solidFill>
                  </a:tcPr>
                </a:tc>
                <a:tc>
                  <a:txBody>
                    <a:bodyPr/>
                    <a:lstStyle/>
                    <a:p>
                      <a:pPr algn="ctr" fontAlgn="b"/>
                      <a:r>
                        <a:rPr lang="ro-RO" sz="1200" b="1" i="0" u="none" strike="noStrike" noProof="0" dirty="0">
                          <a:solidFill>
                            <a:srgbClr val="004975">
                              <a:lumMod val="75000"/>
                            </a:srgbClr>
                          </a:solidFill>
                          <a:effectLst/>
                          <a:latin typeface="Bierstadt Display" panose="020B0604020202020204" pitchFamily="34" charset="0"/>
                        </a:rPr>
                        <a:t>Da</a:t>
                      </a:r>
                      <a:r>
                        <a:rPr lang="en-US" sz="1200" b="1" i="0" u="none" strike="noStrike" noProof="0" dirty="0">
                          <a:solidFill>
                            <a:srgbClr val="004975">
                              <a:lumMod val="75000"/>
                            </a:srgbClr>
                          </a:solidFill>
                          <a:effectLst/>
                          <a:latin typeface="Bierstadt Display" panose="020B0604020202020204" pitchFamily="34" charset="0"/>
                        </a:rPr>
                        <a:t> </a:t>
                      </a:r>
                    </a:p>
                  </a:txBody>
                  <a:tcPr marL="9525" marR="9525" marT="9525" marB="0" anchor="ctr">
                    <a:solidFill>
                      <a:srgbClr val="CCD6EA"/>
                    </a:solidFill>
                  </a:tcPr>
                </a:tc>
                <a:extLst>
                  <a:ext uri="{0D108BD9-81ED-4DB2-BD59-A6C34878D82A}">
                    <a16:rowId xmlns:a16="http://schemas.microsoft.com/office/drawing/2014/main" val="3785359153"/>
                  </a:ext>
                </a:extLst>
              </a:tr>
              <a:tr h="283721">
                <a:tc>
                  <a:txBody>
                    <a:bodyPr/>
                    <a:lstStyle/>
                    <a:p>
                      <a:pPr algn="l" fontAlgn="b"/>
                      <a:r>
                        <a:rPr lang="tr-TR" sz="1100" b="1" i="0" u="none" strike="noStrike" noProof="0" dirty="0">
                          <a:solidFill>
                            <a:srgbClr val="000000"/>
                          </a:solidFill>
                          <a:effectLst/>
                          <a:latin typeface="Bierstadt Display" panose="020B0004020202020204" pitchFamily="34" charset="0"/>
                        </a:rPr>
                        <a:t>IDU</a:t>
                      </a:r>
                      <a:r>
                        <a:rPr lang="en-US" sz="1100" b="1" i="0" u="none" strike="noStrike" noProof="0" dirty="0">
                          <a:solidFill>
                            <a:srgbClr val="000000"/>
                          </a:solidFill>
                          <a:effectLst/>
                          <a:latin typeface="Bierstadt Display" panose="020B0004020202020204" pitchFamily="34" charset="0"/>
                        </a:rPr>
                        <a:t>( </a:t>
                      </a:r>
                      <a:r>
                        <a:rPr lang="en-US" sz="1100" b="1" i="0" u="none" strike="noStrike" noProof="0" dirty="0" err="1">
                          <a:solidFill>
                            <a:srgbClr val="000000"/>
                          </a:solidFill>
                          <a:effectLst/>
                          <a:latin typeface="Bierstadt Display" panose="020B0004020202020204" pitchFamily="34" charset="0"/>
                        </a:rPr>
                        <a:t>unitate</a:t>
                      </a:r>
                      <a:r>
                        <a:rPr lang="en-US" sz="1100" b="1" i="0" u="none" strike="noStrike" noProof="0" dirty="0">
                          <a:solidFill>
                            <a:srgbClr val="000000"/>
                          </a:solidFill>
                          <a:effectLst/>
                          <a:latin typeface="Bierstadt Display" panose="020B0004020202020204" pitchFamily="34" charset="0"/>
                        </a:rPr>
                        <a:t> </a:t>
                      </a:r>
                      <a:r>
                        <a:rPr lang="en-US" sz="1100" b="1" i="0" u="none" strike="noStrike" noProof="0" dirty="0" err="1">
                          <a:solidFill>
                            <a:srgbClr val="000000"/>
                          </a:solidFill>
                          <a:effectLst/>
                          <a:latin typeface="Bierstadt Display" panose="020B0004020202020204" pitchFamily="34" charset="0"/>
                        </a:rPr>
                        <a:t>interioar</a:t>
                      </a:r>
                      <a:r>
                        <a:rPr lang="ro-RO" sz="1100" b="1" i="0" u="none" strike="noStrike" noProof="0" dirty="0">
                          <a:solidFill>
                            <a:srgbClr val="000000"/>
                          </a:solidFill>
                          <a:effectLst/>
                          <a:latin typeface="Bierstadt Display" panose="020B0004020202020204" pitchFamily="34" charset="0"/>
                        </a:rPr>
                        <a:t>ă</a:t>
                      </a:r>
                      <a:r>
                        <a:rPr lang="en-US" sz="1100" b="1" i="0" u="none" strike="noStrike" noProof="0" dirty="0">
                          <a:solidFill>
                            <a:srgbClr val="000000"/>
                          </a:solidFill>
                          <a:effectLst/>
                          <a:latin typeface="Bierstadt Display" panose="020B0004020202020204" pitchFamily="34" charset="0"/>
                        </a:rPr>
                        <a:t>)  </a:t>
                      </a:r>
                      <a:r>
                        <a:rPr lang="tr-TR" sz="1100" b="1" i="0" u="none" strike="noStrike" noProof="0" dirty="0">
                          <a:solidFill>
                            <a:srgbClr val="000000"/>
                          </a:solidFill>
                          <a:effectLst/>
                          <a:latin typeface="Bierstadt Display" panose="020B0004020202020204" pitchFamily="34" charset="0"/>
                        </a:rPr>
                        <a:t> PCB</a:t>
                      </a:r>
                      <a:endParaRPr lang="en-US" sz="1100" b="1" i="0" u="none" strike="noStrike" noProof="0" dirty="0">
                        <a:solidFill>
                          <a:srgbClr val="000000"/>
                        </a:solidFill>
                        <a:effectLst/>
                        <a:latin typeface="Bierstadt Display" panose="020B0004020202020204" pitchFamily="34" charset="0"/>
                      </a:endParaRPr>
                    </a:p>
                  </a:txBody>
                  <a:tcPr marL="9525" marR="9525" marT="9525" marB="0" anchor="ctr">
                    <a:solidFill>
                      <a:srgbClr val="E7ECF5"/>
                    </a:solidFill>
                  </a:tcPr>
                </a:tc>
                <a:tc>
                  <a:txBody>
                    <a:bodyPr/>
                    <a:lstStyle/>
                    <a:p>
                      <a:pPr algn="ctr" fontAlgn="b"/>
                      <a:r>
                        <a:rPr lang="tr-TR" sz="1200" b="1" i="0" u="none" strike="noStrike" noProof="0" dirty="0">
                          <a:solidFill>
                            <a:srgbClr val="004975">
                              <a:lumMod val="75000"/>
                            </a:srgbClr>
                          </a:solidFill>
                          <a:effectLst/>
                          <a:latin typeface="Bierstadt Display" panose="020B0604020202020204" pitchFamily="34" charset="0"/>
                        </a:rPr>
                        <a:t>N</a:t>
                      </a:r>
                      <a:r>
                        <a:rPr lang="ro-RO" sz="1200" b="1" i="0" u="none" strike="noStrike" noProof="0" dirty="0">
                          <a:solidFill>
                            <a:srgbClr val="004975">
                              <a:lumMod val="75000"/>
                            </a:srgbClr>
                          </a:solidFill>
                          <a:effectLst/>
                          <a:latin typeface="Bierstadt Display" panose="020B0604020202020204" pitchFamily="34" charset="0"/>
                        </a:rPr>
                        <a:t>ou</a:t>
                      </a:r>
                      <a:r>
                        <a:rPr lang="tr-TR" sz="1200" b="1" i="0" u="none" strike="noStrike" noProof="0" dirty="0">
                          <a:solidFill>
                            <a:srgbClr val="004975">
                              <a:lumMod val="75000"/>
                            </a:srgbClr>
                          </a:solidFill>
                          <a:effectLst/>
                          <a:latin typeface="Bierstadt Display" panose="020B0604020202020204" pitchFamily="34" charset="0"/>
                        </a:rPr>
                        <a:t> SW</a:t>
                      </a:r>
                      <a:endParaRPr lang="en-US" sz="1200" b="1" i="0" u="none" strike="noStrike" noProof="0" dirty="0">
                        <a:solidFill>
                          <a:srgbClr val="004975">
                            <a:lumMod val="75000"/>
                          </a:srgbClr>
                        </a:solidFill>
                        <a:effectLst/>
                        <a:latin typeface="Bierstadt Display" panose="020B0604020202020204" pitchFamily="34" charset="0"/>
                      </a:endParaRPr>
                    </a:p>
                  </a:txBody>
                  <a:tcPr marL="9525" marR="9525" marT="9525" marB="0" anchor="ctr">
                    <a:solidFill>
                      <a:srgbClr val="E7ECF5"/>
                    </a:solidFill>
                  </a:tcPr>
                </a:tc>
                <a:extLst>
                  <a:ext uri="{0D108BD9-81ED-4DB2-BD59-A6C34878D82A}">
                    <a16:rowId xmlns:a16="http://schemas.microsoft.com/office/drawing/2014/main" val="1871964238"/>
                  </a:ext>
                </a:extLst>
              </a:tr>
              <a:tr h="283721">
                <a:tc>
                  <a:txBody>
                    <a:bodyPr/>
                    <a:lstStyle/>
                    <a:p>
                      <a:pPr marL="0" algn="l" defTabSz="914333" rtl="0" eaLnBrk="1" fontAlgn="b" latinLnBrk="0" hangingPunct="1"/>
                      <a:r>
                        <a:rPr lang="ro-RO" sz="1100" b="1" i="0" u="none" strike="noStrike" kern="1200" noProof="0" dirty="0">
                          <a:solidFill>
                            <a:srgbClr val="000000"/>
                          </a:solidFill>
                          <a:effectLst/>
                          <a:latin typeface="Bierstadt Display" panose="020B0004020202020204" pitchFamily="34" charset="0"/>
                          <a:ea typeface="+mn-ea"/>
                          <a:cs typeface="+mn-cs"/>
                        </a:rPr>
                        <a:t>Mărci</a:t>
                      </a:r>
                      <a:endParaRPr lang="en-US" sz="1100" b="1" i="0" u="none" strike="noStrike" kern="1200" noProof="0" dirty="0">
                        <a:solidFill>
                          <a:srgbClr val="000000"/>
                        </a:solidFill>
                        <a:effectLst/>
                        <a:latin typeface="Bierstadt Display" panose="020B0004020202020204" pitchFamily="34" charset="0"/>
                        <a:ea typeface="+mn-ea"/>
                        <a:cs typeface="+mn-cs"/>
                      </a:endParaRPr>
                    </a:p>
                  </a:txBody>
                  <a:tcPr marL="9525" marR="9525" marT="9525" marB="0" anchor="ctr">
                    <a:solidFill>
                      <a:srgbClr val="CCD6EA"/>
                    </a:solidFill>
                  </a:tcPr>
                </a:tc>
                <a:tc>
                  <a:txBody>
                    <a:bodyPr/>
                    <a:lstStyle/>
                    <a:p>
                      <a:pPr marL="0" algn="ctr" defTabSz="914333" rtl="0" eaLnBrk="1" fontAlgn="b" latinLnBrk="0" hangingPunct="1"/>
                      <a:r>
                        <a:rPr lang="en-US" sz="1200" b="1" i="0" u="none" strike="noStrike" kern="1200" noProof="0" dirty="0">
                          <a:solidFill>
                            <a:srgbClr val="004975">
                              <a:lumMod val="75000"/>
                            </a:srgbClr>
                          </a:solidFill>
                          <a:effectLst/>
                          <a:latin typeface="Bierstadt Display" panose="020B0604020202020204" pitchFamily="34" charset="0"/>
                          <a:ea typeface="+mn-ea"/>
                          <a:cs typeface="+mn-cs"/>
                        </a:rPr>
                        <a:t>BOSCH</a:t>
                      </a:r>
                    </a:p>
                  </a:txBody>
                  <a:tcPr marL="9525" marR="9525" marT="9525" marB="0" anchor="ctr">
                    <a:solidFill>
                      <a:srgbClr val="CCD6EA"/>
                    </a:solidFill>
                  </a:tcPr>
                </a:tc>
                <a:extLst>
                  <a:ext uri="{0D108BD9-81ED-4DB2-BD59-A6C34878D82A}">
                    <a16:rowId xmlns:a16="http://schemas.microsoft.com/office/drawing/2014/main" val="861429556"/>
                  </a:ext>
                </a:extLst>
              </a:tr>
            </a:tbl>
          </a:graphicData>
        </a:graphic>
      </p:graphicFrame>
      <p:sp>
        <p:nvSpPr>
          <p:cNvPr id="4" name="Dia számának helye 3">
            <a:extLst>
              <a:ext uri="{FF2B5EF4-FFF2-40B4-BE49-F238E27FC236}">
                <a16:creationId xmlns:a16="http://schemas.microsoft.com/office/drawing/2014/main" id="{8769EBF1-D582-4C07-9C2E-6542E7BBAF41}"/>
              </a:ext>
            </a:extLst>
          </p:cNvPr>
          <p:cNvSpPr>
            <a:spLocks noGrp="1"/>
          </p:cNvSpPr>
          <p:nvPr>
            <p:ph type="sldNum" sz="quarter" idx="12"/>
          </p:nvPr>
        </p:nvSpPr>
        <p:spPr/>
        <p:txBody>
          <a:bodyPr/>
          <a:lstStyle/>
          <a:p>
            <a:fld id="{4898AEC0-503E-4FA4-859C-D0F72D6E3F79}" type="slidenum">
              <a:rPr lang="en-US" noProof="1" smtClean="0"/>
              <a:pPr/>
              <a:t>3</a:t>
            </a:fld>
            <a:endParaRPr lang="en-US" noProof="1"/>
          </a:p>
        </p:txBody>
      </p:sp>
      <p:pic>
        <p:nvPicPr>
          <p:cNvPr id="9" name="Picture 8">
            <a:extLst>
              <a:ext uri="{FF2B5EF4-FFF2-40B4-BE49-F238E27FC236}">
                <a16:creationId xmlns:a16="http://schemas.microsoft.com/office/drawing/2014/main" id="{668C7E51-29C3-4A8B-B0BD-1FF085FDC23D}"/>
              </a:ext>
            </a:extLst>
          </p:cNvPr>
          <p:cNvPicPr>
            <a:picLocks noChangeAspect="1"/>
          </p:cNvPicPr>
          <p:nvPr/>
        </p:nvPicPr>
        <p:blipFill>
          <a:blip r:embed="rId5"/>
          <a:stretch>
            <a:fillRect/>
          </a:stretch>
        </p:blipFill>
        <p:spPr>
          <a:xfrm>
            <a:off x="205483" y="1134246"/>
            <a:ext cx="4165181" cy="1617585"/>
          </a:xfrm>
          <a:prstGeom prst="rect">
            <a:avLst/>
          </a:prstGeom>
        </p:spPr>
      </p:pic>
    </p:spTree>
    <p:custDataLst>
      <p:tags r:id="rId1"/>
    </p:custDataLst>
    <p:extLst>
      <p:ext uri="{BB962C8B-B14F-4D97-AF65-F5344CB8AC3E}">
        <p14:creationId xmlns:p14="http://schemas.microsoft.com/office/powerpoint/2010/main" val="117519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_conv"/>
          <p:cNvSpPr>
            <a:spLocks noGrp="1"/>
          </p:cNvSpPr>
          <p:nvPr>
            <p:ph type="body" sz="quarter" idx="15"/>
          </p:nvPr>
        </p:nvSpPr>
        <p:spPr>
          <a:xfrm>
            <a:off x="205199" y="259200"/>
            <a:ext cx="10558800" cy="388800"/>
          </a:xfrm>
        </p:spPr>
        <p:txBody>
          <a:bodyPr vert="horz" lIns="0" tIns="0" rIns="0" bIns="0" rtlCol="0">
            <a:noAutofit/>
          </a:bodyPr>
          <a:lstStyle/>
          <a:p>
            <a:r>
              <a:rPr lang="en-US" b="1" dirty="0">
                <a:solidFill>
                  <a:srgbClr val="960465"/>
                </a:solidFill>
              </a:rPr>
              <a:t>Climate 2000</a:t>
            </a:r>
            <a:endParaRPr lang="en-GB" b="1" dirty="0">
              <a:solidFill>
                <a:srgbClr val="960465"/>
              </a:solidFill>
            </a:endParaRPr>
          </a:p>
        </p:txBody>
      </p:sp>
      <p:sp>
        <p:nvSpPr>
          <p:cNvPr id="3" name="Title 2"/>
          <p:cNvSpPr>
            <a:spLocks noGrp="1"/>
          </p:cNvSpPr>
          <p:nvPr>
            <p:ph type="title"/>
          </p:nvPr>
        </p:nvSpPr>
        <p:spPr>
          <a:xfrm>
            <a:off x="205199" y="648000"/>
            <a:ext cx="10558800" cy="388800"/>
          </a:xfrm>
        </p:spPr>
        <p:txBody>
          <a:bodyPr lIns="0" tIns="0" rIns="0" bIns="0"/>
          <a:lstStyle/>
          <a:p>
            <a:r>
              <a:rPr lang="en-US" dirty="0" err="1">
                <a:solidFill>
                  <a:schemeClr val="tx1"/>
                </a:solidFill>
              </a:rPr>
              <a:t>Beneficii</a:t>
            </a:r>
            <a:endParaRPr lang="tr-TR" dirty="0">
              <a:solidFill>
                <a:schemeClr val="tx1"/>
              </a:solidFill>
            </a:endParaRPr>
          </a:p>
        </p:txBody>
      </p:sp>
      <p:pic>
        <p:nvPicPr>
          <p:cNvPr id="21" name="图片 22" descr="5-3.png">
            <a:extLst>
              <a:ext uri="{FF2B5EF4-FFF2-40B4-BE49-F238E27FC236}">
                <a16:creationId xmlns:a16="http://schemas.microsoft.com/office/drawing/2014/main" id="{5942982F-A84B-48BD-9AC2-11EF582999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7322" y="1839496"/>
            <a:ext cx="2647963" cy="1998730"/>
          </a:xfrm>
          <a:prstGeom prst="rect">
            <a:avLst/>
          </a:prstGeom>
        </p:spPr>
      </p:pic>
      <p:sp>
        <p:nvSpPr>
          <p:cNvPr id="23" name="矩形 27">
            <a:extLst>
              <a:ext uri="{FF2B5EF4-FFF2-40B4-BE49-F238E27FC236}">
                <a16:creationId xmlns:a16="http://schemas.microsoft.com/office/drawing/2014/main" id="{F665DC2A-466D-48E2-99AA-E96AA77D2BAA}"/>
              </a:ext>
            </a:extLst>
          </p:cNvPr>
          <p:cNvSpPr/>
          <p:nvPr/>
        </p:nvSpPr>
        <p:spPr>
          <a:xfrm>
            <a:off x="5717897" y="1232269"/>
            <a:ext cx="2168297" cy="276999"/>
          </a:xfrm>
          <a:prstGeom prst="rect">
            <a:avLst/>
          </a:prstGeom>
        </p:spPr>
        <p:txBody>
          <a:bodyPr wrap="square">
            <a:spAutoFit/>
          </a:bodyPr>
          <a:lstStyle/>
          <a:p>
            <a:pPr marL="171450" indent="-171450">
              <a:buSzPts val="1800"/>
              <a:buFont typeface="Wingdings" panose="05000000000000000000" pitchFamily="2" charset="2"/>
              <a:buChar char="§"/>
            </a:pPr>
            <a:r>
              <a:rPr lang="en-US" altLang="zh-CN" sz="1200" b="1" dirty="0">
                <a:solidFill>
                  <a:srgbClr val="00884A"/>
                </a:solidFill>
                <a:latin typeface="Arial" pitchFamily="34" charset="0"/>
                <a:cs typeface="Arial" pitchFamily="34" charset="0"/>
              </a:rPr>
              <a:t>L</a:t>
            </a:r>
            <a:r>
              <a:rPr lang="ro-RO" altLang="zh-CN" sz="1200" b="1" dirty="0" err="1">
                <a:solidFill>
                  <a:srgbClr val="00884A"/>
                </a:solidFill>
                <a:latin typeface="Arial" pitchFamily="34" charset="0"/>
                <a:cs typeface="Arial" pitchFamily="34" charset="0"/>
              </a:rPr>
              <a:t>amele</a:t>
            </a:r>
            <a:endParaRPr lang="en-US" altLang="zh-CN" sz="1200" b="1" dirty="0">
              <a:solidFill>
                <a:srgbClr val="00884A"/>
              </a:solidFill>
              <a:latin typeface="Arial" pitchFamily="34" charset="0"/>
              <a:cs typeface="Arial" pitchFamily="34" charset="0"/>
            </a:endParaRPr>
          </a:p>
        </p:txBody>
      </p:sp>
      <p:sp>
        <p:nvSpPr>
          <p:cNvPr id="24" name="矩形 28">
            <a:extLst>
              <a:ext uri="{FF2B5EF4-FFF2-40B4-BE49-F238E27FC236}">
                <a16:creationId xmlns:a16="http://schemas.microsoft.com/office/drawing/2014/main" id="{91077D55-5520-4494-9158-06665BF0490A}"/>
              </a:ext>
            </a:extLst>
          </p:cNvPr>
          <p:cNvSpPr/>
          <p:nvPr/>
        </p:nvSpPr>
        <p:spPr>
          <a:xfrm>
            <a:off x="5658934" y="1509207"/>
            <a:ext cx="3610704" cy="577081"/>
          </a:xfrm>
          <a:prstGeom prst="rect">
            <a:avLst/>
          </a:prstGeom>
        </p:spPr>
        <p:txBody>
          <a:bodyPr wrap="square">
            <a:spAutoFit/>
          </a:bodyPr>
          <a:lstStyle/>
          <a:p>
            <a:r>
              <a:rPr lang="vi-VN" altLang="zh-CN" sz="1050" dirty="0">
                <a:solidFill>
                  <a:srgbClr val="000000"/>
                </a:solidFill>
              </a:rPr>
              <a:t>Combinația de </a:t>
            </a:r>
            <a:r>
              <a:rPr lang="ro-RO" altLang="zh-CN" sz="1050" dirty="0">
                <a:solidFill>
                  <a:srgbClr val="000000"/>
                </a:solidFill>
              </a:rPr>
              <a:t>lamele </a:t>
            </a:r>
            <a:r>
              <a:rPr lang="vi-VN" altLang="zh-CN" sz="1050" dirty="0">
                <a:solidFill>
                  <a:srgbClr val="000000"/>
                </a:solidFill>
              </a:rPr>
              <a:t>vertical</a:t>
            </a:r>
            <a:r>
              <a:rPr lang="ro-RO" altLang="zh-CN" sz="1050" dirty="0">
                <a:solidFill>
                  <a:srgbClr val="000000"/>
                </a:solidFill>
              </a:rPr>
              <a:t>e</a:t>
            </a:r>
            <a:r>
              <a:rPr lang="vi-VN" altLang="zh-CN" sz="1050" dirty="0">
                <a:solidFill>
                  <a:srgbClr val="000000"/>
                </a:solidFill>
              </a:rPr>
              <a:t> și orizontal</a:t>
            </a:r>
            <a:r>
              <a:rPr lang="ro-RO" altLang="zh-CN" sz="1050" dirty="0">
                <a:solidFill>
                  <a:srgbClr val="000000"/>
                </a:solidFill>
              </a:rPr>
              <a:t>e</a:t>
            </a:r>
            <a:endParaRPr lang="vi-VN" altLang="zh-CN" sz="1050" dirty="0">
              <a:solidFill>
                <a:srgbClr val="000000"/>
              </a:solidFill>
            </a:endParaRPr>
          </a:p>
          <a:p>
            <a:r>
              <a:rPr lang="vi-VN" altLang="zh-CN" sz="1050" dirty="0">
                <a:solidFill>
                  <a:srgbClr val="000000"/>
                </a:solidFill>
              </a:rPr>
              <a:t>asigură o distribuție uniformă a aerului în întreaga </a:t>
            </a:r>
            <a:r>
              <a:rPr lang="ro-RO" altLang="zh-CN" sz="1050" dirty="0">
                <a:solidFill>
                  <a:srgbClr val="000000"/>
                </a:solidFill>
              </a:rPr>
              <a:t>încăpere</a:t>
            </a:r>
            <a:r>
              <a:rPr lang="en-US" altLang="zh-CN" sz="1050" dirty="0">
                <a:solidFill>
                  <a:srgbClr val="000000"/>
                </a:solidFill>
              </a:rPr>
              <a:t>.</a:t>
            </a:r>
          </a:p>
        </p:txBody>
      </p:sp>
      <p:sp>
        <p:nvSpPr>
          <p:cNvPr id="25" name="矩形 30">
            <a:extLst>
              <a:ext uri="{FF2B5EF4-FFF2-40B4-BE49-F238E27FC236}">
                <a16:creationId xmlns:a16="http://schemas.microsoft.com/office/drawing/2014/main" id="{C26BE24F-E2B2-468D-8348-8C7EA08052E9}"/>
              </a:ext>
            </a:extLst>
          </p:cNvPr>
          <p:cNvSpPr/>
          <p:nvPr/>
        </p:nvSpPr>
        <p:spPr>
          <a:xfrm>
            <a:off x="364864" y="3933536"/>
            <a:ext cx="3245524" cy="577081"/>
          </a:xfrm>
          <a:prstGeom prst="rect">
            <a:avLst/>
          </a:prstGeom>
        </p:spPr>
        <p:txBody>
          <a:bodyPr wrap="square">
            <a:spAutoFit/>
          </a:bodyPr>
          <a:lstStyle/>
          <a:p>
            <a:r>
              <a:rPr lang="vi-VN" altLang="zh-CN" sz="1050" dirty="0">
                <a:solidFill>
                  <a:srgbClr val="000000"/>
                </a:solidFill>
              </a:rPr>
              <a:t>Când porniți </a:t>
            </a:r>
            <a:r>
              <a:rPr lang="ro-RO" altLang="zh-CN" sz="1050" dirty="0">
                <a:solidFill>
                  <a:srgbClr val="000000"/>
                </a:solidFill>
              </a:rPr>
              <a:t>aparatul</a:t>
            </a:r>
            <a:r>
              <a:rPr lang="vi-VN" altLang="zh-CN" sz="1050" dirty="0">
                <a:solidFill>
                  <a:srgbClr val="000000"/>
                </a:solidFill>
              </a:rPr>
              <a:t>, </a:t>
            </a:r>
            <a:r>
              <a:rPr lang="ro-RO" altLang="zh-CN" sz="1050" dirty="0">
                <a:solidFill>
                  <a:srgbClr val="000000"/>
                </a:solidFill>
              </a:rPr>
              <a:t>lamelele </a:t>
            </a:r>
            <a:r>
              <a:rPr lang="vi-VN" altLang="zh-CN" sz="1050" dirty="0">
                <a:solidFill>
                  <a:srgbClr val="000000"/>
                </a:solidFill>
              </a:rPr>
              <a:t>orizontale se vor deplasa automat</a:t>
            </a:r>
            <a:r>
              <a:rPr lang="ro-RO" altLang="zh-CN" sz="1050" dirty="0">
                <a:solidFill>
                  <a:srgbClr val="000000"/>
                </a:solidFill>
              </a:rPr>
              <a:t> </a:t>
            </a:r>
            <a:r>
              <a:rPr lang="vi-VN" altLang="zh-CN" sz="1050" dirty="0">
                <a:solidFill>
                  <a:srgbClr val="000000"/>
                </a:solidFill>
              </a:rPr>
              <a:t>în ace</a:t>
            </a:r>
            <a:r>
              <a:rPr lang="ro-RO" altLang="zh-CN" sz="1050" dirty="0">
                <a:solidFill>
                  <a:srgbClr val="000000"/>
                </a:solidFill>
              </a:rPr>
              <a:t>lași unghi</a:t>
            </a:r>
            <a:r>
              <a:rPr lang="vi-VN" altLang="zh-CN" sz="1050" dirty="0">
                <a:solidFill>
                  <a:srgbClr val="000000"/>
                </a:solidFill>
              </a:rPr>
              <a:t> pe care </a:t>
            </a:r>
            <a:r>
              <a:rPr lang="ro-RO" altLang="zh-CN" sz="1050" dirty="0" err="1">
                <a:solidFill>
                  <a:srgbClr val="000000"/>
                </a:solidFill>
              </a:rPr>
              <a:t>l-</a:t>
            </a:r>
            <a:r>
              <a:rPr lang="vi-VN" altLang="zh-CN" sz="1050" dirty="0">
                <a:solidFill>
                  <a:srgbClr val="000000"/>
                </a:solidFill>
              </a:rPr>
              <a:t>ați setat ​​</a:t>
            </a:r>
            <a:r>
              <a:rPr lang="ro-RO" altLang="zh-CN" sz="1050" dirty="0">
                <a:solidFill>
                  <a:srgbClr val="000000"/>
                </a:solidFill>
              </a:rPr>
              <a:t>anterior</a:t>
            </a:r>
            <a:r>
              <a:rPr lang="en-US" altLang="zh-CN" sz="1050" dirty="0">
                <a:solidFill>
                  <a:srgbClr val="000000"/>
                </a:solidFill>
              </a:rPr>
              <a:t>.</a:t>
            </a:r>
            <a:endParaRPr lang="zh-CN" altLang="en-US" sz="1050" dirty="0">
              <a:solidFill>
                <a:srgbClr val="000000"/>
              </a:solidFill>
            </a:endParaRPr>
          </a:p>
        </p:txBody>
      </p:sp>
      <p:sp>
        <p:nvSpPr>
          <p:cNvPr id="26" name="矩形 31">
            <a:extLst>
              <a:ext uri="{FF2B5EF4-FFF2-40B4-BE49-F238E27FC236}">
                <a16:creationId xmlns:a16="http://schemas.microsoft.com/office/drawing/2014/main" id="{F55C74A7-0897-46C2-BDE1-B0EA3F752137}"/>
              </a:ext>
            </a:extLst>
          </p:cNvPr>
          <p:cNvSpPr/>
          <p:nvPr/>
        </p:nvSpPr>
        <p:spPr>
          <a:xfrm>
            <a:off x="4072464" y="3544737"/>
            <a:ext cx="2676929" cy="276999"/>
          </a:xfrm>
          <a:prstGeom prst="rect">
            <a:avLst/>
          </a:prstGeom>
        </p:spPr>
        <p:txBody>
          <a:bodyPr wrap="square">
            <a:spAutoFit/>
          </a:bodyPr>
          <a:lstStyle/>
          <a:p>
            <a:pPr marL="171450" indent="-171450">
              <a:buSzPts val="1800"/>
              <a:buFont typeface="Wingdings" panose="05000000000000000000" pitchFamily="2" charset="2"/>
              <a:buChar char="§"/>
            </a:pPr>
            <a:r>
              <a:rPr lang="en-US" altLang="zh-CN" sz="1200" b="1" dirty="0">
                <a:solidFill>
                  <a:srgbClr val="7030A0"/>
                </a:solidFill>
                <a:latin typeface="Arial" pitchFamily="34" charset="0"/>
                <a:cs typeface="Arial" pitchFamily="34" charset="0"/>
              </a:rPr>
              <a:t> 2 </a:t>
            </a:r>
            <a:r>
              <a:rPr lang="ro-RO" altLang="zh-CN" sz="1200" b="1" dirty="0">
                <a:solidFill>
                  <a:srgbClr val="7030A0"/>
                </a:solidFill>
                <a:latin typeface="Arial" pitchFamily="34" charset="0"/>
                <a:cs typeface="Arial" pitchFamily="34" charset="0"/>
              </a:rPr>
              <a:t>căi de </a:t>
            </a:r>
            <a:r>
              <a:rPr lang="en-US" altLang="zh-CN" sz="1200" b="1" dirty="0" err="1">
                <a:solidFill>
                  <a:srgbClr val="7030A0"/>
                </a:solidFill>
                <a:latin typeface="Arial" pitchFamily="34" charset="0"/>
                <a:cs typeface="Arial" pitchFamily="34" charset="0"/>
              </a:rPr>
              <a:t>drenaj</a:t>
            </a:r>
            <a:r>
              <a:rPr lang="ro-RO" altLang="zh-CN" sz="1200" b="1" dirty="0">
                <a:solidFill>
                  <a:srgbClr val="7030A0"/>
                </a:solidFill>
                <a:latin typeface="Arial" pitchFamily="34" charset="0"/>
                <a:cs typeface="Arial" pitchFamily="34" charset="0"/>
              </a:rPr>
              <a:t> pentru scurgere</a:t>
            </a:r>
            <a:endParaRPr lang="zh-CN" altLang="en-US" sz="1200" b="1" dirty="0">
              <a:solidFill>
                <a:srgbClr val="7030A0"/>
              </a:solidFill>
              <a:latin typeface="Arial" pitchFamily="34" charset="0"/>
              <a:cs typeface="Arial" pitchFamily="34" charset="0"/>
            </a:endParaRPr>
          </a:p>
        </p:txBody>
      </p:sp>
      <p:sp>
        <p:nvSpPr>
          <p:cNvPr id="27" name="矩形 32">
            <a:extLst>
              <a:ext uri="{FF2B5EF4-FFF2-40B4-BE49-F238E27FC236}">
                <a16:creationId xmlns:a16="http://schemas.microsoft.com/office/drawing/2014/main" id="{C3983B2F-01A6-49FC-A1CF-AD7927B4D47A}"/>
              </a:ext>
            </a:extLst>
          </p:cNvPr>
          <p:cNvSpPr/>
          <p:nvPr/>
        </p:nvSpPr>
        <p:spPr>
          <a:xfrm>
            <a:off x="4019811" y="3929780"/>
            <a:ext cx="3245524" cy="577081"/>
          </a:xfrm>
          <a:prstGeom prst="rect">
            <a:avLst/>
          </a:prstGeom>
        </p:spPr>
        <p:txBody>
          <a:bodyPr wrap="square">
            <a:spAutoFit/>
          </a:bodyPr>
          <a:lstStyle/>
          <a:p>
            <a:r>
              <a:rPr lang="ro-RO" altLang="zh-CN" sz="1050" dirty="0">
                <a:solidFill>
                  <a:srgbClr val="000000"/>
                </a:solidFill>
              </a:rPr>
              <a:t>Furtunul de scurgere poate fi conectat at</a:t>
            </a:r>
            <a:r>
              <a:rPr lang="vi-VN" altLang="zh-CN" sz="1050" dirty="0">
                <a:solidFill>
                  <a:srgbClr val="000000"/>
                </a:solidFill>
              </a:rPr>
              <a:t>ât </a:t>
            </a:r>
            <a:r>
              <a:rPr lang="ro-RO" altLang="zh-CN" sz="1050" dirty="0">
                <a:solidFill>
                  <a:srgbClr val="000000"/>
                </a:solidFill>
              </a:rPr>
              <a:t>pe </a:t>
            </a:r>
            <a:r>
              <a:rPr lang="vi-VN" altLang="zh-CN" sz="1050" dirty="0">
                <a:solidFill>
                  <a:srgbClr val="000000"/>
                </a:solidFill>
              </a:rPr>
              <a:t>partea stângă, cât și </a:t>
            </a:r>
            <a:r>
              <a:rPr lang="ro-RO" altLang="zh-CN" sz="1050" dirty="0">
                <a:solidFill>
                  <a:srgbClr val="000000"/>
                </a:solidFill>
              </a:rPr>
              <a:t>pe </a:t>
            </a:r>
            <a:r>
              <a:rPr lang="vi-VN" altLang="zh-CN" sz="1050" dirty="0">
                <a:solidFill>
                  <a:srgbClr val="000000"/>
                </a:solidFill>
              </a:rPr>
              <a:t>partea dreaptă a unității interioare</a:t>
            </a:r>
            <a:r>
              <a:rPr lang="ro-RO" altLang="zh-CN" sz="1050" dirty="0">
                <a:solidFill>
                  <a:srgbClr val="000000"/>
                </a:solidFill>
              </a:rPr>
              <a:t>, pentru o</a:t>
            </a:r>
            <a:r>
              <a:rPr lang="vi-VN" altLang="zh-CN" sz="1050" dirty="0">
                <a:solidFill>
                  <a:srgbClr val="000000"/>
                </a:solidFill>
              </a:rPr>
              <a:t> instalare</a:t>
            </a:r>
            <a:r>
              <a:rPr lang="ro-RO" altLang="zh-CN" sz="1050" dirty="0">
                <a:solidFill>
                  <a:srgbClr val="000000"/>
                </a:solidFill>
              </a:rPr>
              <a:t> ușoară</a:t>
            </a:r>
            <a:r>
              <a:rPr lang="en-US" altLang="zh-CN" sz="1050" dirty="0">
                <a:solidFill>
                  <a:srgbClr val="000000"/>
                </a:solidFill>
              </a:rPr>
              <a:t>.</a:t>
            </a:r>
          </a:p>
        </p:txBody>
      </p:sp>
      <p:sp>
        <p:nvSpPr>
          <p:cNvPr id="28" name="矩形 33">
            <a:extLst>
              <a:ext uri="{FF2B5EF4-FFF2-40B4-BE49-F238E27FC236}">
                <a16:creationId xmlns:a16="http://schemas.microsoft.com/office/drawing/2014/main" id="{17B23488-C0FF-4FCE-B7CC-9F9AFEC53372}"/>
              </a:ext>
            </a:extLst>
          </p:cNvPr>
          <p:cNvSpPr/>
          <p:nvPr/>
        </p:nvSpPr>
        <p:spPr>
          <a:xfrm>
            <a:off x="7321797" y="3544737"/>
            <a:ext cx="1528829" cy="276999"/>
          </a:xfrm>
          <a:prstGeom prst="rect">
            <a:avLst/>
          </a:prstGeom>
        </p:spPr>
        <p:txBody>
          <a:bodyPr wrap="square">
            <a:spAutoFit/>
          </a:bodyPr>
          <a:lstStyle/>
          <a:p>
            <a:pPr marL="171450" indent="-171450">
              <a:buSzPts val="1800"/>
              <a:buFont typeface="Wingdings" panose="05000000000000000000" pitchFamily="2" charset="2"/>
              <a:buChar char="§"/>
            </a:pPr>
            <a:r>
              <a:rPr lang="en-US" altLang="zh-CN" sz="1200" b="1" dirty="0">
                <a:solidFill>
                  <a:srgbClr val="0A4F4B"/>
                </a:solidFill>
                <a:latin typeface="Arial" pitchFamily="34" charset="0"/>
                <a:cs typeface="Arial" pitchFamily="34" charset="0"/>
              </a:rPr>
              <a:t>T</a:t>
            </a:r>
            <a:r>
              <a:rPr lang="ro-RO" altLang="zh-CN" sz="1200" b="1" dirty="0" err="1">
                <a:solidFill>
                  <a:srgbClr val="0A4F4B"/>
                </a:solidFill>
                <a:latin typeface="Arial" pitchFamily="34" charset="0"/>
                <a:cs typeface="Arial" pitchFamily="34" charset="0"/>
              </a:rPr>
              <a:t>emporizator</a:t>
            </a:r>
            <a:endParaRPr lang="zh-CN" altLang="en-US" sz="1200" b="1" dirty="0">
              <a:solidFill>
                <a:srgbClr val="0A4F4B"/>
              </a:solidFill>
              <a:latin typeface="Arial" pitchFamily="34" charset="0"/>
              <a:cs typeface="Arial" pitchFamily="34" charset="0"/>
            </a:endParaRPr>
          </a:p>
        </p:txBody>
      </p:sp>
      <p:sp>
        <p:nvSpPr>
          <p:cNvPr id="30" name="矩形 34">
            <a:extLst>
              <a:ext uri="{FF2B5EF4-FFF2-40B4-BE49-F238E27FC236}">
                <a16:creationId xmlns:a16="http://schemas.microsoft.com/office/drawing/2014/main" id="{0E3BA645-2BE2-4043-9C48-7927DFA73844}"/>
              </a:ext>
            </a:extLst>
          </p:cNvPr>
          <p:cNvSpPr/>
          <p:nvPr/>
        </p:nvSpPr>
        <p:spPr>
          <a:xfrm>
            <a:off x="7317988" y="3926357"/>
            <a:ext cx="3464455" cy="415498"/>
          </a:xfrm>
          <a:prstGeom prst="rect">
            <a:avLst/>
          </a:prstGeom>
        </p:spPr>
        <p:txBody>
          <a:bodyPr wrap="square">
            <a:spAutoFit/>
          </a:bodyPr>
          <a:lstStyle/>
          <a:p>
            <a:r>
              <a:rPr lang="ro-RO" altLang="zh-CN" sz="1050" dirty="0">
                <a:solidFill>
                  <a:srgbClr val="000000"/>
                </a:solidFill>
              </a:rPr>
              <a:t>Temporizato</a:t>
            </a:r>
            <a:r>
              <a:rPr lang="vi-VN" altLang="zh-CN" sz="1050" dirty="0">
                <a:solidFill>
                  <a:srgbClr val="000000"/>
                </a:solidFill>
              </a:rPr>
              <a:t>rul poate fi setat să pornească și să se oprească</a:t>
            </a:r>
            <a:r>
              <a:rPr lang="ro-RO" altLang="zh-CN" sz="1050" dirty="0">
                <a:solidFill>
                  <a:srgbClr val="000000"/>
                </a:solidFill>
              </a:rPr>
              <a:t> </a:t>
            </a:r>
            <a:r>
              <a:rPr lang="vi-VN" altLang="zh-CN" sz="1050" dirty="0">
                <a:solidFill>
                  <a:srgbClr val="000000"/>
                </a:solidFill>
              </a:rPr>
              <a:t>în orice moment într-o perioadă de 24 de ore</a:t>
            </a:r>
            <a:r>
              <a:rPr lang="en-US" altLang="zh-CN" sz="1050" dirty="0">
                <a:solidFill>
                  <a:srgbClr val="000000"/>
                </a:solidFill>
              </a:rPr>
              <a:t>.</a:t>
            </a:r>
          </a:p>
        </p:txBody>
      </p:sp>
      <p:pic>
        <p:nvPicPr>
          <p:cNvPr id="31" name="图片 35" descr="5-1.png">
            <a:extLst>
              <a:ext uri="{FF2B5EF4-FFF2-40B4-BE49-F238E27FC236}">
                <a16:creationId xmlns:a16="http://schemas.microsoft.com/office/drawing/2014/main" id="{719CFAFE-461B-4BCF-9F59-91FECAEC3F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0724" y="4511589"/>
            <a:ext cx="1918041" cy="1038410"/>
          </a:xfrm>
          <a:prstGeom prst="rect">
            <a:avLst/>
          </a:prstGeom>
        </p:spPr>
      </p:pic>
      <p:pic>
        <p:nvPicPr>
          <p:cNvPr id="32" name="图片 37" descr="5-2.png">
            <a:extLst>
              <a:ext uri="{FF2B5EF4-FFF2-40B4-BE49-F238E27FC236}">
                <a16:creationId xmlns:a16="http://schemas.microsoft.com/office/drawing/2014/main" id="{74C0F454-66B6-4C1C-953C-588E809308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8934" y="1968387"/>
            <a:ext cx="2871565" cy="1584094"/>
          </a:xfrm>
          <a:prstGeom prst="rect">
            <a:avLst/>
          </a:prstGeom>
        </p:spPr>
      </p:pic>
      <p:pic>
        <p:nvPicPr>
          <p:cNvPr id="33" name="图片 38" descr="5-4.png">
            <a:extLst>
              <a:ext uri="{FF2B5EF4-FFF2-40B4-BE49-F238E27FC236}">
                <a16:creationId xmlns:a16="http://schemas.microsoft.com/office/drawing/2014/main" id="{1A36F6CB-B31D-40A2-9DD9-F3028104CC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0993" y="4496064"/>
            <a:ext cx="2005516" cy="1121883"/>
          </a:xfrm>
          <a:prstGeom prst="rect">
            <a:avLst/>
          </a:prstGeom>
        </p:spPr>
      </p:pic>
      <p:pic>
        <p:nvPicPr>
          <p:cNvPr id="34" name="图片 39" descr="5-1.png">
            <a:extLst>
              <a:ext uri="{FF2B5EF4-FFF2-40B4-BE49-F238E27FC236}">
                <a16:creationId xmlns:a16="http://schemas.microsoft.com/office/drawing/2014/main" id="{7FD48345-C007-49DC-9843-5BECF57E67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75887" y="4341855"/>
            <a:ext cx="1349478" cy="1274826"/>
          </a:xfrm>
          <a:prstGeom prst="rect">
            <a:avLst/>
          </a:prstGeom>
        </p:spPr>
      </p:pic>
      <p:sp>
        <p:nvSpPr>
          <p:cNvPr id="35" name="矩形 41">
            <a:extLst>
              <a:ext uri="{FF2B5EF4-FFF2-40B4-BE49-F238E27FC236}">
                <a16:creationId xmlns:a16="http://schemas.microsoft.com/office/drawing/2014/main" id="{E6F13491-6690-4DEB-B8A8-4138B96AE9EC}"/>
              </a:ext>
            </a:extLst>
          </p:cNvPr>
          <p:cNvSpPr/>
          <p:nvPr/>
        </p:nvSpPr>
        <p:spPr>
          <a:xfrm>
            <a:off x="1594340" y="1236398"/>
            <a:ext cx="844862" cy="276999"/>
          </a:xfrm>
          <a:prstGeom prst="rect">
            <a:avLst/>
          </a:prstGeom>
        </p:spPr>
        <p:txBody>
          <a:bodyPr wrap="square">
            <a:spAutoFit/>
          </a:bodyPr>
          <a:lstStyle/>
          <a:p>
            <a:pPr marL="171450" indent="-171450">
              <a:buSzPts val="1800"/>
              <a:buFont typeface="Wingdings" panose="05000000000000000000" pitchFamily="2" charset="2"/>
              <a:buChar char="§"/>
            </a:pPr>
            <a:r>
              <a:rPr lang="en-US" altLang="zh-CN" sz="1200" b="1" dirty="0">
                <a:solidFill>
                  <a:srgbClr val="007BC0"/>
                </a:solidFill>
                <a:latin typeface="Arial" pitchFamily="34" charset="0"/>
                <a:cs typeface="Arial" pitchFamily="34" charset="0"/>
              </a:rPr>
              <a:t>Turbo</a:t>
            </a:r>
          </a:p>
        </p:txBody>
      </p:sp>
      <p:sp>
        <p:nvSpPr>
          <p:cNvPr id="36" name="矩形 42">
            <a:extLst>
              <a:ext uri="{FF2B5EF4-FFF2-40B4-BE49-F238E27FC236}">
                <a16:creationId xmlns:a16="http://schemas.microsoft.com/office/drawing/2014/main" id="{8F87058E-AB3A-4872-8D4C-AE0B62F74185}"/>
              </a:ext>
            </a:extLst>
          </p:cNvPr>
          <p:cNvSpPr/>
          <p:nvPr/>
        </p:nvSpPr>
        <p:spPr>
          <a:xfrm>
            <a:off x="1321746" y="1505738"/>
            <a:ext cx="3538982" cy="415498"/>
          </a:xfrm>
          <a:prstGeom prst="rect">
            <a:avLst/>
          </a:prstGeom>
        </p:spPr>
        <p:txBody>
          <a:bodyPr wrap="square">
            <a:spAutoFit/>
          </a:bodyPr>
          <a:lstStyle/>
          <a:p>
            <a:r>
              <a:rPr lang="vi-VN" altLang="zh-CN" sz="1050" dirty="0">
                <a:solidFill>
                  <a:srgbClr val="000000"/>
                </a:solidFill>
              </a:rPr>
              <a:t>Această funcție poate </a:t>
            </a:r>
            <a:r>
              <a:rPr lang="ro-RO" altLang="zh-CN" sz="1050" dirty="0">
                <a:solidFill>
                  <a:srgbClr val="000000"/>
                </a:solidFill>
              </a:rPr>
              <a:t>mări</a:t>
            </a:r>
            <a:r>
              <a:rPr lang="vi-VN" altLang="zh-CN" sz="1050" dirty="0">
                <a:solidFill>
                  <a:srgbClr val="000000"/>
                </a:solidFill>
              </a:rPr>
              <a:t> viteza de răcire sau încălzire</a:t>
            </a:r>
            <a:r>
              <a:rPr lang="ro-RO" altLang="zh-CN" sz="1050" dirty="0">
                <a:solidFill>
                  <a:srgbClr val="000000"/>
                </a:solidFill>
              </a:rPr>
              <a:t>, asigurând răcirea sau încălzirea rapidă a încăperii</a:t>
            </a:r>
            <a:r>
              <a:rPr lang="en-US" altLang="zh-CN" sz="1050" dirty="0">
                <a:solidFill>
                  <a:srgbClr val="000000"/>
                </a:solidFill>
              </a:rPr>
              <a:t>.</a:t>
            </a:r>
            <a:endParaRPr lang="zh-CN" altLang="en-US" sz="1050" dirty="0">
              <a:solidFill>
                <a:srgbClr val="000000"/>
              </a:solidFill>
            </a:endParaRPr>
          </a:p>
        </p:txBody>
      </p:sp>
      <p:sp>
        <p:nvSpPr>
          <p:cNvPr id="37" name="矩形 29">
            <a:extLst>
              <a:ext uri="{FF2B5EF4-FFF2-40B4-BE49-F238E27FC236}">
                <a16:creationId xmlns:a16="http://schemas.microsoft.com/office/drawing/2014/main" id="{8FDCEFCA-C28A-4048-9331-BFA11B7A1780}"/>
              </a:ext>
            </a:extLst>
          </p:cNvPr>
          <p:cNvSpPr/>
          <p:nvPr/>
        </p:nvSpPr>
        <p:spPr>
          <a:xfrm>
            <a:off x="404045" y="3577772"/>
            <a:ext cx="3429144" cy="276999"/>
          </a:xfrm>
          <a:prstGeom prst="rect">
            <a:avLst/>
          </a:prstGeom>
        </p:spPr>
        <p:txBody>
          <a:bodyPr wrap="none">
            <a:spAutoFit/>
          </a:bodyPr>
          <a:lstStyle/>
          <a:p>
            <a:pPr marL="171450" indent="-171450">
              <a:buSzPts val="1800"/>
              <a:buFont typeface="Wingdings" panose="05000000000000000000" pitchFamily="2" charset="2"/>
              <a:buChar char="§"/>
            </a:pPr>
            <a:r>
              <a:rPr lang="ro-RO" altLang="zh-CN" sz="1200" b="1" dirty="0">
                <a:solidFill>
                  <a:srgbClr val="18837E"/>
                </a:solidFill>
                <a:latin typeface="Arial" pitchFamily="34" charset="0"/>
                <a:cs typeface="Arial" pitchFamily="34" charset="0"/>
              </a:rPr>
              <a:t>Funcție de memorare a poziției lamelelor</a:t>
            </a:r>
            <a:endParaRPr lang="zh-CN" altLang="en-US" sz="1200" b="1" dirty="0">
              <a:solidFill>
                <a:srgbClr val="18837E"/>
              </a:solidFill>
              <a:latin typeface="Arial" pitchFamily="34" charset="0"/>
              <a:cs typeface="Arial" pitchFamily="34" charset="0"/>
            </a:endParaRPr>
          </a:p>
        </p:txBody>
      </p:sp>
      <p:sp>
        <p:nvSpPr>
          <p:cNvPr id="4" name="Dia számának helye 3">
            <a:extLst>
              <a:ext uri="{FF2B5EF4-FFF2-40B4-BE49-F238E27FC236}">
                <a16:creationId xmlns:a16="http://schemas.microsoft.com/office/drawing/2014/main" id="{DCE6608B-8094-4DC7-BD47-497A34EAEE30}"/>
              </a:ext>
            </a:extLst>
          </p:cNvPr>
          <p:cNvSpPr>
            <a:spLocks noGrp="1"/>
          </p:cNvSpPr>
          <p:nvPr>
            <p:ph type="sldNum" sz="quarter" idx="12"/>
          </p:nvPr>
        </p:nvSpPr>
        <p:spPr/>
        <p:txBody>
          <a:bodyPr/>
          <a:lstStyle/>
          <a:p>
            <a:fld id="{4898AEC0-503E-4FA4-859C-D0F72D6E3F79}" type="slidenum">
              <a:rPr lang="en-US" noProof="1" smtClean="0"/>
              <a:pPr/>
              <a:t>4</a:t>
            </a:fld>
            <a:endParaRPr lang="en-US" noProof="1"/>
          </a:p>
        </p:txBody>
      </p:sp>
    </p:spTree>
    <p:custDataLst>
      <p:tags r:id="rId1"/>
    </p:custDataLst>
    <p:extLst>
      <p:ext uri="{BB962C8B-B14F-4D97-AF65-F5344CB8AC3E}">
        <p14:creationId xmlns:p14="http://schemas.microsoft.com/office/powerpoint/2010/main" val="127194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_conv"/>
          <p:cNvSpPr>
            <a:spLocks noGrp="1"/>
          </p:cNvSpPr>
          <p:nvPr>
            <p:ph type="body" sz="quarter" idx="15"/>
          </p:nvPr>
        </p:nvSpPr>
        <p:spPr>
          <a:xfrm>
            <a:off x="205199" y="259200"/>
            <a:ext cx="10558800" cy="388800"/>
          </a:xfrm>
        </p:spPr>
        <p:txBody>
          <a:bodyPr vert="horz" lIns="0" tIns="0" rIns="0" bIns="0" rtlCol="0">
            <a:noAutofit/>
          </a:bodyPr>
          <a:lstStyle/>
          <a:p>
            <a:r>
              <a:rPr lang="en-US" b="1" dirty="0">
                <a:solidFill>
                  <a:srgbClr val="960465"/>
                </a:solidFill>
              </a:rPr>
              <a:t>Climate 2000</a:t>
            </a:r>
            <a:endParaRPr lang="en-GB" b="1" dirty="0">
              <a:solidFill>
                <a:srgbClr val="960465"/>
              </a:solidFill>
            </a:endParaRPr>
          </a:p>
        </p:txBody>
      </p:sp>
      <p:sp>
        <p:nvSpPr>
          <p:cNvPr id="3" name="Title 2"/>
          <p:cNvSpPr>
            <a:spLocks noGrp="1"/>
          </p:cNvSpPr>
          <p:nvPr>
            <p:ph type="title"/>
          </p:nvPr>
        </p:nvSpPr>
        <p:spPr>
          <a:xfrm>
            <a:off x="205199" y="648000"/>
            <a:ext cx="10558800" cy="388800"/>
          </a:xfrm>
        </p:spPr>
        <p:txBody>
          <a:bodyPr lIns="0" tIns="0" rIns="0" bIns="0"/>
          <a:lstStyle/>
          <a:p>
            <a:r>
              <a:rPr lang="ro-RO" dirty="0">
                <a:solidFill>
                  <a:schemeClr val="tx1"/>
                </a:solidFill>
              </a:rPr>
              <a:t>Întreținere ușoară</a:t>
            </a:r>
            <a:endParaRPr lang="tr-TR" dirty="0">
              <a:solidFill>
                <a:schemeClr val="tx1"/>
              </a:solidFill>
            </a:endParaRPr>
          </a:p>
        </p:txBody>
      </p:sp>
      <p:pic>
        <p:nvPicPr>
          <p:cNvPr id="13" name="图片 18" descr="7-4.png">
            <a:extLst>
              <a:ext uri="{FF2B5EF4-FFF2-40B4-BE49-F238E27FC236}">
                <a16:creationId xmlns:a16="http://schemas.microsoft.com/office/drawing/2014/main" id="{B140E976-345A-4428-8D23-2B35555A53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455" y="2115060"/>
            <a:ext cx="4346686" cy="3470514"/>
          </a:xfrm>
          <a:prstGeom prst="rect">
            <a:avLst/>
          </a:prstGeom>
        </p:spPr>
      </p:pic>
      <p:pic>
        <p:nvPicPr>
          <p:cNvPr id="14" name="图片 16" descr="7-3.png">
            <a:extLst>
              <a:ext uri="{FF2B5EF4-FFF2-40B4-BE49-F238E27FC236}">
                <a16:creationId xmlns:a16="http://schemas.microsoft.com/office/drawing/2014/main" id="{B7A64297-C7C4-4553-9509-B463A3D7B5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5082" y="1617205"/>
            <a:ext cx="4804301" cy="3965169"/>
          </a:xfrm>
          <a:prstGeom prst="rect">
            <a:avLst/>
          </a:prstGeom>
        </p:spPr>
      </p:pic>
      <p:sp>
        <p:nvSpPr>
          <p:cNvPr id="15" name="上箭头 17">
            <a:extLst>
              <a:ext uri="{FF2B5EF4-FFF2-40B4-BE49-F238E27FC236}">
                <a16:creationId xmlns:a16="http://schemas.microsoft.com/office/drawing/2014/main" id="{E44BE318-5AF3-4D66-84E2-2FF1C93CB098}"/>
              </a:ext>
            </a:extLst>
          </p:cNvPr>
          <p:cNvSpPr/>
          <p:nvPr/>
        </p:nvSpPr>
        <p:spPr>
          <a:xfrm rot="1241733">
            <a:off x="7847381" y="4285189"/>
            <a:ext cx="300331" cy="488583"/>
          </a:xfrm>
          <a:prstGeom prst="upArrow">
            <a:avLst/>
          </a:prstGeom>
          <a:solidFill>
            <a:srgbClr val="00B0F0"/>
          </a:solidFill>
          <a:ln>
            <a:solidFill>
              <a:srgbClr val="FFFFFF"/>
            </a:solidFill>
          </a:ln>
        </p:spPr>
        <p:style>
          <a:lnRef idx="2">
            <a:srgbClr val="007BC0">
              <a:shade val="50000"/>
            </a:srgbClr>
          </a:lnRef>
          <a:fillRef idx="1">
            <a:srgbClr val="007BC0"/>
          </a:fillRef>
          <a:effectRef idx="0">
            <a:srgbClr val="007BC0"/>
          </a:effectRef>
          <a:fontRef idx="minor">
            <a:schemeClr val="lt1"/>
          </a:fontRef>
        </p:style>
        <p:txBody>
          <a:bodyPr rtlCol="0" anchor="ctr"/>
          <a:lstStyle/>
          <a:p>
            <a:pPr algn="ctr"/>
            <a:endParaRPr lang="zh-CN" altLang="en-US"/>
          </a:p>
        </p:txBody>
      </p:sp>
      <p:sp>
        <p:nvSpPr>
          <p:cNvPr id="16" name="TextBox 15">
            <a:extLst>
              <a:ext uri="{FF2B5EF4-FFF2-40B4-BE49-F238E27FC236}">
                <a16:creationId xmlns:a16="http://schemas.microsoft.com/office/drawing/2014/main" id="{38DA60DE-0C1B-43EF-B9CF-1F6140F08A81}"/>
              </a:ext>
            </a:extLst>
          </p:cNvPr>
          <p:cNvSpPr txBox="1"/>
          <p:nvPr/>
        </p:nvSpPr>
        <p:spPr>
          <a:xfrm>
            <a:off x="136170" y="1044121"/>
            <a:ext cx="9922230" cy="584775"/>
          </a:xfrm>
          <a:prstGeom prst="rect">
            <a:avLst/>
          </a:prstGeom>
          <a:noFill/>
        </p:spPr>
        <p:txBody>
          <a:bodyPr wrap="square" rtlCol="0">
            <a:spAutoFit/>
          </a:bodyPr>
          <a:lstStyle/>
          <a:p>
            <a:r>
              <a:rPr lang="vi-VN" altLang="zh-CN" sz="1600" dirty="0">
                <a:solidFill>
                  <a:srgbClr val="000000"/>
                </a:solidFill>
                <a:latin typeface="Arial" pitchFamily="34" charset="0"/>
                <a:cs typeface="Arial" pitchFamily="34" charset="0"/>
              </a:rPr>
              <a:t>Designul special al </a:t>
            </a:r>
            <a:r>
              <a:rPr lang="ro-RO" altLang="zh-CN" sz="1600" dirty="0">
                <a:solidFill>
                  <a:srgbClr val="000000"/>
                </a:solidFill>
                <a:latin typeface="Arial" pitchFamily="34" charset="0"/>
                <a:cs typeface="Arial" pitchFamily="34" charset="0"/>
              </a:rPr>
              <a:t>lamelelor</a:t>
            </a:r>
            <a:r>
              <a:rPr lang="vi-VN" altLang="zh-CN" sz="1600" dirty="0">
                <a:solidFill>
                  <a:srgbClr val="000000"/>
                </a:solidFill>
                <a:latin typeface="Arial" pitchFamily="34" charset="0"/>
                <a:cs typeface="Arial" pitchFamily="34" charset="0"/>
              </a:rPr>
              <a:t> face posibilă de</a:t>
            </a:r>
            <a:r>
              <a:rPr lang="ro-RO" altLang="zh-CN" sz="1600" dirty="0">
                <a:solidFill>
                  <a:srgbClr val="000000"/>
                </a:solidFill>
                <a:latin typeface="Arial" pitchFamily="34" charset="0"/>
                <a:cs typeface="Arial" pitchFamily="34" charset="0"/>
              </a:rPr>
              <a:t>mont</a:t>
            </a:r>
            <a:r>
              <a:rPr lang="vi-VN" altLang="zh-CN" sz="1600" dirty="0">
                <a:solidFill>
                  <a:srgbClr val="000000"/>
                </a:solidFill>
                <a:latin typeface="Arial" pitchFamily="34" charset="0"/>
                <a:cs typeface="Arial" pitchFamily="34" charset="0"/>
              </a:rPr>
              <a:t>area cu ușurință</a:t>
            </a:r>
            <a:r>
              <a:rPr lang="en-US" altLang="zh-CN" sz="1600" dirty="0">
                <a:solidFill>
                  <a:srgbClr val="000000"/>
                </a:solidFill>
                <a:latin typeface="Arial" pitchFamily="34" charset="0"/>
                <a:cs typeface="Arial" pitchFamily="34" charset="0"/>
              </a:rPr>
              <a:t> </a:t>
            </a:r>
            <a:r>
              <a:rPr lang="en-US" altLang="zh-CN" sz="1600" dirty="0" err="1">
                <a:solidFill>
                  <a:srgbClr val="000000"/>
                </a:solidFill>
                <a:latin typeface="Arial" pitchFamily="34" charset="0"/>
                <a:cs typeface="Arial" pitchFamily="34" charset="0"/>
              </a:rPr>
              <a:t>prin</a:t>
            </a:r>
            <a:r>
              <a:rPr lang="ro-RO" altLang="zh-CN" sz="1600" dirty="0">
                <a:solidFill>
                  <a:srgbClr val="000000"/>
                </a:solidFill>
                <a:latin typeface="Arial" pitchFamily="34" charset="0"/>
                <a:cs typeface="Arial" pitchFamily="34" charset="0"/>
              </a:rPr>
              <a:t> </a:t>
            </a:r>
            <a:r>
              <a:rPr lang="en-US" altLang="zh-CN" sz="1600" dirty="0">
                <a:solidFill>
                  <a:srgbClr val="000000"/>
                </a:solidFill>
                <a:latin typeface="Arial" pitchFamily="34" charset="0"/>
                <a:cs typeface="Arial" pitchFamily="34" charset="0"/>
              </a:rPr>
              <a:t>ap</a:t>
            </a:r>
            <a:r>
              <a:rPr lang="ro-RO" altLang="zh-CN" sz="1600" dirty="0">
                <a:solidFill>
                  <a:srgbClr val="000000"/>
                </a:solidFill>
                <a:latin typeface="Arial" pitchFamily="34" charset="0"/>
                <a:cs typeface="Arial" pitchFamily="34" charset="0"/>
              </a:rPr>
              <a:t>ă</a:t>
            </a:r>
            <a:r>
              <a:rPr lang="en-US" altLang="zh-CN" sz="1600" dirty="0" err="1">
                <a:solidFill>
                  <a:srgbClr val="000000"/>
                </a:solidFill>
                <a:latin typeface="Arial" pitchFamily="34" charset="0"/>
                <a:cs typeface="Arial" pitchFamily="34" charset="0"/>
              </a:rPr>
              <a:t>sarea</a:t>
            </a:r>
            <a:r>
              <a:rPr lang="en-US" altLang="zh-CN" sz="1600" dirty="0">
                <a:solidFill>
                  <a:srgbClr val="000000"/>
                </a:solidFill>
                <a:latin typeface="Arial" pitchFamily="34" charset="0"/>
                <a:cs typeface="Arial" pitchFamily="34" charset="0"/>
              </a:rPr>
              <a:t> u</a:t>
            </a:r>
            <a:r>
              <a:rPr lang="ro-RO" altLang="zh-CN" sz="1600" dirty="0">
                <a:solidFill>
                  <a:srgbClr val="000000"/>
                </a:solidFill>
                <a:latin typeface="Arial" pitchFamily="34" charset="0"/>
                <a:cs typeface="Arial" pitchFamily="34" charset="0"/>
              </a:rPr>
              <a:t>ș</a:t>
            </a:r>
            <a:r>
              <a:rPr lang="en-US" altLang="zh-CN" sz="1600" dirty="0">
                <a:solidFill>
                  <a:srgbClr val="000000"/>
                </a:solidFill>
                <a:latin typeface="Arial" pitchFamily="34" charset="0"/>
                <a:cs typeface="Arial" pitchFamily="34" charset="0"/>
              </a:rPr>
              <a:t>oar</a:t>
            </a:r>
            <a:r>
              <a:rPr lang="ro-RO" altLang="zh-CN" sz="1600" dirty="0">
                <a:solidFill>
                  <a:srgbClr val="000000"/>
                </a:solidFill>
                <a:latin typeface="Arial" pitchFamily="34" charset="0"/>
                <a:cs typeface="Arial" pitchFamily="34" charset="0"/>
              </a:rPr>
              <a:t>ă</a:t>
            </a:r>
            <a:r>
              <a:rPr lang="en-US" altLang="zh-CN" sz="1600" dirty="0">
                <a:solidFill>
                  <a:srgbClr val="000000"/>
                </a:solidFill>
                <a:latin typeface="Arial" pitchFamily="34" charset="0"/>
                <a:cs typeface="Arial" pitchFamily="34" charset="0"/>
              </a:rPr>
              <a:t> a </a:t>
            </a:r>
            <a:r>
              <a:rPr lang="en-US" altLang="zh-CN" sz="1600" dirty="0" err="1">
                <a:solidFill>
                  <a:srgbClr val="000000"/>
                </a:solidFill>
                <a:latin typeface="Arial" pitchFamily="34" charset="0"/>
                <a:cs typeface="Arial" pitchFamily="34" charset="0"/>
              </a:rPr>
              <a:t>clemelor</a:t>
            </a:r>
            <a:r>
              <a:rPr lang="en-US" altLang="zh-CN" sz="1600" dirty="0">
                <a:solidFill>
                  <a:srgbClr val="000000"/>
                </a:solidFill>
                <a:latin typeface="Arial" pitchFamily="34" charset="0"/>
                <a:cs typeface="Arial" pitchFamily="34" charset="0"/>
              </a:rPr>
              <a:t> ( fig.) </a:t>
            </a:r>
            <a:r>
              <a:rPr lang="ro-RO" altLang="zh-CN" sz="1600" dirty="0">
                <a:solidFill>
                  <a:srgbClr val="000000"/>
                </a:solidFill>
                <a:latin typeface="Arial" pitchFamily="34" charset="0"/>
                <a:cs typeface="Arial" pitchFamily="34" charset="0"/>
              </a:rPr>
              <a:t> – se </a:t>
            </a:r>
            <a:r>
              <a:rPr lang="en-US" altLang="zh-CN" sz="1600" dirty="0">
                <a:solidFill>
                  <a:srgbClr val="000000"/>
                </a:solidFill>
                <a:latin typeface="Arial" pitchFamily="34" charset="0"/>
                <a:cs typeface="Arial" pitchFamily="34" charset="0"/>
              </a:rPr>
              <a:t>pot</a:t>
            </a:r>
            <a:r>
              <a:rPr lang="ro-RO" altLang="zh-CN" sz="1600" dirty="0">
                <a:solidFill>
                  <a:srgbClr val="000000"/>
                </a:solidFill>
                <a:latin typeface="Arial" pitchFamily="34" charset="0"/>
                <a:cs typeface="Arial" pitchFamily="34" charset="0"/>
              </a:rPr>
              <a:t> curăța </a:t>
            </a:r>
            <a:r>
              <a:rPr lang="vi-VN" altLang="zh-CN" sz="1600" dirty="0">
                <a:solidFill>
                  <a:srgbClr val="000000"/>
                </a:solidFill>
                <a:latin typeface="Arial" pitchFamily="34" charset="0"/>
                <a:cs typeface="Arial" pitchFamily="34" charset="0"/>
              </a:rPr>
              <a:t>ușor</a:t>
            </a:r>
            <a:endParaRPr lang="zh-CN" altLang="zh-CN" sz="1600" dirty="0">
              <a:solidFill>
                <a:srgbClr val="000000"/>
              </a:solidFill>
              <a:latin typeface="Arial" pitchFamily="34" charset="0"/>
              <a:cs typeface="Arial" pitchFamily="34" charset="0"/>
            </a:endParaRPr>
          </a:p>
        </p:txBody>
      </p:sp>
      <p:sp>
        <p:nvSpPr>
          <p:cNvPr id="17" name="环形箭头 13">
            <a:extLst>
              <a:ext uri="{FF2B5EF4-FFF2-40B4-BE49-F238E27FC236}">
                <a16:creationId xmlns:a16="http://schemas.microsoft.com/office/drawing/2014/main" id="{DB7BDF4C-E85F-4F57-9F55-B1A4886B1C22}"/>
              </a:ext>
            </a:extLst>
          </p:cNvPr>
          <p:cNvSpPr/>
          <p:nvPr/>
        </p:nvSpPr>
        <p:spPr>
          <a:xfrm rot="10800000" flipV="1">
            <a:off x="2310483" y="4225294"/>
            <a:ext cx="838199" cy="952500"/>
          </a:xfrm>
          <a:prstGeom prst="circularArrow">
            <a:avLst/>
          </a:prstGeom>
          <a:solidFill>
            <a:srgbClr val="00B0F0"/>
          </a:solidFill>
          <a:ln>
            <a:solidFill>
              <a:srgbClr val="FFFFFF"/>
            </a:solidFill>
          </a:ln>
        </p:spPr>
        <p:style>
          <a:lnRef idx="2">
            <a:srgbClr val="007BC0">
              <a:shade val="50000"/>
            </a:srgbClr>
          </a:lnRef>
          <a:fillRef idx="1">
            <a:srgbClr val="007BC0"/>
          </a:fillRef>
          <a:effectRef idx="0">
            <a:srgbClr val="007BC0"/>
          </a:effectRef>
          <a:fontRef idx="minor">
            <a:schemeClr val="lt1"/>
          </a:fontRef>
        </p:style>
        <p:txBody>
          <a:bodyPr rtlCol="0" anchor="ctr"/>
          <a:lstStyle/>
          <a:p>
            <a:pPr algn="ctr"/>
            <a:endParaRPr lang="zh-CN" altLang="en-US"/>
          </a:p>
        </p:txBody>
      </p:sp>
      <p:sp>
        <p:nvSpPr>
          <p:cNvPr id="18" name="环形箭头 27">
            <a:extLst>
              <a:ext uri="{FF2B5EF4-FFF2-40B4-BE49-F238E27FC236}">
                <a16:creationId xmlns:a16="http://schemas.microsoft.com/office/drawing/2014/main" id="{ED955CA7-1EC9-42E5-8EB9-D6C8EBA5E80A}"/>
              </a:ext>
            </a:extLst>
          </p:cNvPr>
          <p:cNvSpPr/>
          <p:nvPr/>
        </p:nvSpPr>
        <p:spPr>
          <a:xfrm rot="10800000" flipV="1">
            <a:off x="3716103" y="4566538"/>
            <a:ext cx="838199" cy="952500"/>
          </a:xfrm>
          <a:prstGeom prst="circularArrow">
            <a:avLst/>
          </a:prstGeom>
          <a:solidFill>
            <a:srgbClr val="00B0F0"/>
          </a:solidFill>
          <a:ln>
            <a:solidFill>
              <a:srgbClr val="FFFFFF"/>
            </a:solidFill>
          </a:ln>
        </p:spPr>
        <p:style>
          <a:lnRef idx="2">
            <a:srgbClr val="007BC0">
              <a:shade val="50000"/>
            </a:srgbClr>
          </a:lnRef>
          <a:fillRef idx="1">
            <a:srgbClr val="007BC0"/>
          </a:fillRef>
          <a:effectRef idx="0">
            <a:srgbClr val="007BC0"/>
          </a:effectRef>
          <a:fontRef idx="minor">
            <a:schemeClr val="lt1"/>
          </a:fontRef>
        </p:style>
        <p:txBody>
          <a:bodyPr rtlCol="0" anchor="ctr"/>
          <a:lstStyle/>
          <a:p>
            <a:pPr algn="ctr"/>
            <a:endParaRPr lang="zh-CN" altLang="en-US"/>
          </a:p>
        </p:txBody>
      </p:sp>
      <p:sp>
        <p:nvSpPr>
          <p:cNvPr id="19" name="上箭头 10">
            <a:extLst>
              <a:ext uri="{FF2B5EF4-FFF2-40B4-BE49-F238E27FC236}">
                <a16:creationId xmlns:a16="http://schemas.microsoft.com/office/drawing/2014/main" id="{BE490EC9-5E0B-4489-85B4-A1D736590CE9}"/>
              </a:ext>
            </a:extLst>
          </p:cNvPr>
          <p:cNvSpPr/>
          <p:nvPr/>
        </p:nvSpPr>
        <p:spPr>
          <a:xfrm rot="1241733">
            <a:off x="6070259" y="3981002"/>
            <a:ext cx="300331" cy="488583"/>
          </a:xfrm>
          <a:prstGeom prst="upArrow">
            <a:avLst/>
          </a:prstGeom>
          <a:solidFill>
            <a:srgbClr val="00B0F0"/>
          </a:solidFill>
          <a:ln>
            <a:solidFill>
              <a:srgbClr val="FFFFFF"/>
            </a:solidFill>
          </a:ln>
        </p:spPr>
        <p:style>
          <a:lnRef idx="2">
            <a:srgbClr val="007BC0">
              <a:shade val="50000"/>
            </a:srgbClr>
          </a:lnRef>
          <a:fillRef idx="1">
            <a:srgbClr val="007BC0"/>
          </a:fillRef>
          <a:effectRef idx="0">
            <a:srgbClr val="007BC0"/>
          </a:effectRef>
          <a:fontRef idx="minor">
            <a:schemeClr val="lt1"/>
          </a:fontRef>
        </p:style>
        <p:txBody>
          <a:bodyPr rtlCol="0" anchor="ctr"/>
          <a:lstStyle/>
          <a:p>
            <a:pPr algn="ctr"/>
            <a:endParaRPr lang="zh-CN" altLang="en-US"/>
          </a:p>
        </p:txBody>
      </p:sp>
      <p:sp>
        <p:nvSpPr>
          <p:cNvPr id="4" name="Dia számának helye 3">
            <a:extLst>
              <a:ext uri="{FF2B5EF4-FFF2-40B4-BE49-F238E27FC236}">
                <a16:creationId xmlns:a16="http://schemas.microsoft.com/office/drawing/2014/main" id="{B86B8C9B-DC45-4D5B-A1BF-B1F20817FEAB}"/>
              </a:ext>
            </a:extLst>
          </p:cNvPr>
          <p:cNvSpPr>
            <a:spLocks noGrp="1"/>
          </p:cNvSpPr>
          <p:nvPr>
            <p:ph type="sldNum" sz="quarter" idx="12"/>
          </p:nvPr>
        </p:nvSpPr>
        <p:spPr/>
        <p:txBody>
          <a:bodyPr/>
          <a:lstStyle/>
          <a:p>
            <a:fld id="{4898AEC0-503E-4FA4-859C-D0F72D6E3F79}" type="slidenum">
              <a:rPr lang="en-US" noProof="1" smtClean="0"/>
              <a:pPr/>
              <a:t>5</a:t>
            </a:fld>
            <a:endParaRPr lang="en-US" noProof="1"/>
          </a:p>
        </p:txBody>
      </p:sp>
    </p:spTree>
    <p:custDataLst>
      <p:tags r:id="rId1"/>
    </p:custDataLst>
    <p:extLst>
      <p:ext uri="{BB962C8B-B14F-4D97-AF65-F5344CB8AC3E}">
        <p14:creationId xmlns:p14="http://schemas.microsoft.com/office/powerpoint/2010/main" val="122367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_conv"/>
          <p:cNvSpPr>
            <a:spLocks noGrp="1"/>
          </p:cNvSpPr>
          <p:nvPr>
            <p:ph type="body" sz="quarter" idx="15"/>
          </p:nvPr>
        </p:nvSpPr>
        <p:spPr>
          <a:xfrm>
            <a:off x="205199" y="259200"/>
            <a:ext cx="10558800" cy="388800"/>
          </a:xfrm>
        </p:spPr>
        <p:txBody>
          <a:bodyPr vert="horz" lIns="0" tIns="0" rIns="0" bIns="0" rtlCol="0">
            <a:noAutofit/>
          </a:bodyPr>
          <a:lstStyle/>
          <a:p>
            <a:r>
              <a:rPr lang="en-US" b="1" dirty="0">
                <a:solidFill>
                  <a:srgbClr val="960465"/>
                </a:solidFill>
              </a:rPr>
              <a:t>Climate 2000</a:t>
            </a:r>
            <a:endParaRPr lang="en-GB" b="1" dirty="0">
              <a:solidFill>
                <a:srgbClr val="960465"/>
              </a:solidFill>
            </a:endParaRPr>
          </a:p>
        </p:txBody>
      </p:sp>
      <p:sp>
        <p:nvSpPr>
          <p:cNvPr id="3" name="Title 2"/>
          <p:cNvSpPr>
            <a:spLocks noGrp="1"/>
          </p:cNvSpPr>
          <p:nvPr>
            <p:ph type="title"/>
          </p:nvPr>
        </p:nvSpPr>
        <p:spPr>
          <a:xfrm>
            <a:off x="205199" y="648000"/>
            <a:ext cx="10558800" cy="388800"/>
          </a:xfrm>
        </p:spPr>
        <p:txBody>
          <a:bodyPr lIns="0" tIns="0" rIns="0" bIns="0"/>
          <a:lstStyle/>
          <a:p>
            <a:r>
              <a:rPr lang="tr-TR" dirty="0" err="1">
                <a:solidFill>
                  <a:schemeClr val="tx1"/>
                </a:solidFill>
              </a:rPr>
              <a:t>Filt</a:t>
            </a:r>
            <a:r>
              <a:rPr lang="ro-RO" dirty="0">
                <a:solidFill>
                  <a:schemeClr val="tx1"/>
                </a:solidFill>
              </a:rPr>
              <a:t>re</a:t>
            </a:r>
            <a:endParaRPr lang="tr-TR" dirty="0">
              <a:solidFill>
                <a:schemeClr val="tx1"/>
              </a:solidFill>
            </a:endParaRPr>
          </a:p>
        </p:txBody>
      </p:sp>
      <p:pic>
        <p:nvPicPr>
          <p:cNvPr id="3093"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93663"/>
            <a:ext cx="309563" cy="333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A38E227-9AB4-42AA-8CB2-DE6307547559}"/>
              </a:ext>
            </a:extLst>
          </p:cNvPr>
          <p:cNvPicPr>
            <a:picLocks noChangeAspect="1"/>
          </p:cNvPicPr>
          <p:nvPr/>
        </p:nvPicPr>
        <p:blipFill rotWithShape="1">
          <a:blip r:embed="rId4"/>
          <a:srcRect t="8149"/>
          <a:stretch/>
        </p:blipFill>
        <p:spPr>
          <a:xfrm>
            <a:off x="146011" y="1696697"/>
            <a:ext cx="4905607" cy="3103253"/>
          </a:xfrm>
          <a:prstGeom prst="rect">
            <a:avLst/>
          </a:prstGeom>
        </p:spPr>
      </p:pic>
      <p:pic>
        <p:nvPicPr>
          <p:cNvPr id="5" name="Picture 4">
            <a:extLst>
              <a:ext uri="{FF2B5EF4-FFF2-40B4-BE49-F238E27FC236}">
                <a16:creationId xmlns:a16="http://schemas.microsoft.com/office/drawing/2014/main" id="{5861CB1C-7ABD-4FE7-833C-54E4471F4EB7}"/>
              </a:ext>
            </a:extLst>
          </p:cNvPr>
          <p:cNvPicPr>
            <a:picLocks noChangeAspect="1"/>
          </p:cNvPicPr>
          <p:nvPr/>
        </p:nvPicPr>
        <p:blipFill>
          <a:blip r:embed="rId5"/>
          <a:stretch>
            <a:fillRect/>
          </a:stretch>
        </p:blipFill>
        <p:spPr>
          <a:xfrm>
            <a:off x="5228174" y="1527646"/>
            <a:ext cx="2875920" cy="1645039"/>
          </a:xfrm>
          <a:prstGeom prst="rect">
            <a:avLst/>
          </a:prstGeom>
        </p:spPr>
      </p:pic>
      <p:sp>
        <p:nvSpPr>
          <p:cNvPr id="8" name="Rectangle 7">
            <a:extLst>
              <a:ext uri="{FF2B5EF4-FFF2-40B4-BE49-F238E27FC236}">
                <a16:creationId xmlns:a16="http://schemas.microsoft.com/office/drawing/2014/main" id="{2383AD2A-3705-443C-A663-29683AA45356}"/>
              </a:ext>
            </a:extLst>
          </p:cNvPr>
          <p:cNvSpPr/>
          <p:nvPr/>
        </p:nvSpPr>
        <p:spPr>
          <a:xfrm>
            <a:off x="146011" y="1070935"/>
            <a:ext cx="8997988" cy="369332"/>
          </a:xfrm>
          <a:prstGeom prst="rect">
            <a:avLst/>
          </a:prstGeom>
          <a:noFill/>
        </p:spPr>
        <p:txBody>
          <a:bodyPr wrap="square" lIns="91440" tIns="45720" rIns="91440" bIns="45720">
            <a:spAutoFit/>
          </a:bodyPr>
          <a:lstStyle/>
          <a:p>
            <a:pPr algn="ctr"/>
            <a:r>
              <a:rPr lang="ro-RO" dirty="0">
                <a:ln w="0"/>
                <a:solidFill>
                  <a:schemeClr val="accent1"/>
                </a:solidFill>
                <a:effectLst>
                  <a:outerShdw blurRad="38100" dist="25400" dir="5400000" algn="ctr" rotWithShape="0">
                    <a:srgbClr val="6E747A">
                      <a:alpha val="43000"/>
                    </a:srgbClr>
                  </a:outerShdw>
                </a:effectLst>
              </a:rPr>
              <a:t>Filtru </a:t>
            </a:r>
            <a:r>
              <a:rPr lang="tr-TR" dirty="0">
                <a:ln w="0"/>
                <a:solidFill>
                  <a:schemeClr val="accent1"/>
                </a:solidFill>
                <a:effectLst>
                  <a:outerShdw blurRad="38100" dist="25400" dir="5400000" algn="ctr" rotWithShape="0">
                    <a:srgbClr val="6E747A">
                      <a:alpha val="43000"/>
                    </a:srgbClr>
                  </a:outerShdw>
                </a:effectLst>
              </a:rPr>
              <a:t>HD</a:t>
            </a:r>
            <a:r>
              <a:rPr lang="ro-RO" dirty="0">
                <a:ln w="0"/>
                <a:solidFill>
                  <a:schemeClr val="accent1"/>
                </a:solidFill>
                <a:effectLst>
                  <a:outerShdw blurRad="38100" dist="25400" dir="5400000" algn="ctr" rotWithShape="0">
                    <a:srgbClr val="6E747A">
                      <a:alpha val="43000"/>
                    </a:srgbClr>
                  </a:outerShdw>
                </a:effectLst>
              </a:rPr>
              <a:t>                                                               </a:t>
            </a:r>
            <a:r>
              <a:rPr lang="tr-TR" dirty="0">
                <a:ln w="0"/>
                <a:solidFill>
                  <a:schemeClr val="accent1"/>
                </a:solidFill>
                <a:effectLst>
                  <a:outerShdw blurRad="38100" dist="25400" dir="5400000" algn="ctr" rotWithShape="0">
                    <a:srgbClr val="6E747A">
                      <a:alpha val="43000"/>
                    </a:srgbClr>
                  </a:outerShdw>
                </a:effectLst>
              </a:rPr>
              <a:t> </a:t>
            </a:r>
            <a:r>
              <a:rPr lang="tr-TR" dirty="0" err="1">
                <a:ln w="0"/>
                <a:solidFill>
                  <a:schemeClr val="accent1"/>
                </a:solidFill>
                <a:effectLst>
                  <a:outerShdw blurRad="38100" dist="25400" dir="5400000" algn="ctr" rotWithShape="0">
                    <a:srgbClr val="6E747A">
                      <a:alpha val="43000"/>
                    </a:srgbClr>
                  </a:outerShdw>
                </a:effectLst>
              </a:rPr>
              <a:t>Filtru</a:t>
            </a:r>
            <a:r>
              <a:rPr lang="tr-TR" dirty="0">
                <a:ln w="0"/>
                <a:solidFill>
                  <a:schemeClr val="accent1"/>
                </a:solidFill>
                <a:effectLst>
                  <a:outerShdw blurRad="38100" dist="25400" dir="5400000" algn="ctr" rotWithShape="0">
                    <a:srgbClr val="6E747A">
                      <a:alpha val="43000"/>
                    </a:srgbClr>
                  </a:outerShdw>
                </a:effectLst>
              </a:rPr>
              <a:t> </a:t>
            </a:r>
            <a:r>
              <a:rPr lang="tr-TR" dirty="0" err="1">
                <a:ln w="0"/>
                <a:solidFill>
                  <a:schemeClr val="accent1"/>
                </a:solidFill>
                <a:effectLst>
                  <a:outerShdw blurRad="38100" dist="25400" dir="5400000" algn="ctr" rotWithShape="0">
                    <a:srgbClr val="6E747A">
                      <a:alpha val="43000"/>
                    </a:srgbClr>
                  </a:outerShdw>
                </a:effectLst>
              </a:rPr>
              <a:t>catalizator</a:t>
            </a:r>
            <a:r>
              <a:rPr lang="tr-TR" dirty="0">
                <a:ln w="0"/>
                <a:solidFill>
                  <a:schemeClr val="accent1"/>
                </a:solidFill>
                <a:effectLst>
                  <a:outerShdw blurRad="38100" dist="25400" dir="5400000" algn="ctr" rotWithShape="0">
                    <a:srgbClr val="6E747A">
                      <a:alpha val="43000"/>
                    </a:srgbClr>
                  </a:outerShdw>
                </a:effectLst>
              </a:rPr>
              <a:t> </a:t>
            </a:r>
            <a:r>
              <a:rPr lang="tr-TR" dirty="0" err="1">
                <a:ln w="0"/>
                <a:solidFill>
                  <a:schemeClr val="accent1"/>
                </a:solidFill>
                <a:effectLst>
                  <a:outerShdw blurRad="38100" dist="25400" dir="5400000" algn="ctr" rotWithShape="0">
                    <a:srgbClr val="6E747A">
                      <a:alpha val="43000"/>
                    </a:srgbClr>
                  </a:outerShdw>
                </a:effectLst>
              </a:rPr>
              <a:t>rece</a:t>
            </a:r>
            <a:endParaRPr lang="en-US" b="0" cap="none" spc="0" dirty="0">
              <a:ln w="0"/>
              <a:solidFill>
                <a:schemeClr val="accent1"/>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4F70543A-F331-447C-9F8B-83DDA6F117A7}"/>
              </a:ext>
            </a:extLst>
          </p:cNvPr>
          <p:cNvCxnSpPr>
            <a:cxnSpLocks/>
          </p:cNvCxnSpPr>
          <p:nvPr/>
        </p:nvCxnSpPr>
        <p:spPr>
          <a:xfrm flipH="1">
            <a:off x="5025592" y="1578806"/>
            <a:ext cx="1" cy="3871735"/>
          </a:xfrm>
          <a:prstGeom prst="line">
            <a:avLst/>
          </a:prstGeom>
          <a:ln>
            <a:solidFill>
              <a:schemeClr val="accent1"/>
            </a:solidFill>
          </a:ln>
        </p:spPr>
        <p:style>
          <a:lnRef idx="1">
            <a:srgbClr val="007BC0"/>
          </a:lnRef>
          <a:fillRef idx="0">
            <a:srgbClr val="007BC0"/>
          </a:fillRef>
          <a:effectRef idx="0">
            <a:srgbClr val="007BC0"/>
          </a:effectRef>
          <a:fontRef idx="minor">
            <a:schemeClr val="tx1"/>
          </a:fontRef>
        </p:style>
      </p:cxnSp>
      <p:pic>
        <p:nvPicPr>
          <p:cNvPr id="13" name="Picture 12">
            <a:extLst>
              <a:ext uri="{FF2B5EF4-FFF2-40B4-BE49-F238E27FC236}">
                <a16:creationId xmlns:a16="http://schemas.microsoft.com/office/drawing/2014/main" id="{5FEF2256-1B8B-4F0C-A975-CA8BE04F14AE}"/>
              </a:ext>
            </a:extLst>
          </p:cNvPr>
          <p:cNvPicPr>
            <a:picLocks noChangeAspect="1"/>
          </p:cNvPicPr>
          <p:nvPr/>
        </p:nvPicPr>
        <p:blipFill>
          <a:blip r:embed="rId6"/>
          <a:stretch>
            <a:fillRect/>
          </a:stretch>
        </p:blipFill>
        <p:spPr>
          <a:xfrm>
            <a:off x="5144403" y="3189378"/>
            <a:ext cx="5728557" cy="2722035"/>
          </a:xfrm>
          <a:prstGeom prst="rect">
            <a:avLst/>
          </a:prstGeom>
        </p:spPr>
      </p:pic>
      <p:sp>
        <p:nvSpPr>
          <p:cNvPr id="4" name="Dia számának helye 3">
            <a:extLst>
              <a:ext uri="{FF2B5EF4-FFF2-40B4-BE49-F238E27FC236}">
                <a16:creationId xmlns:a16="http://schemas.microsoft.com/office/drawing/2014/main" id="{F880DE09-2C99-472C-8451-931C8F7BAB5D}"/>
              </a:ext>
            </a:extLst>
          </p:cNvPr>
          <p:cNvSpPr>
            <a:spLocks noGrp="1"/>
          </p:cNvSpPr>
          <p:nvPr>
            <p:ph type="sldNum" sz="quarter" idx="12"/>
          </p:nvPr>
        </p:nvSpPr>
        <p:spPr/>
        <p:txBody>
          <a:bodyPr/>
          <a:lstStyle/>
          <a:p>
            <a:fld id="{4898AEC0-503E-4FA4-859C-D0F72D6E3F79}" type="slidenum">
              <a:rPr lang="en-US" noProof="1" smtClean="0"/>
              <a:pPr/>
              <a:t>6</a:t>
            </a:fld>
            <a:endParaRPr lang="en-US" noProof="1"/>
          </a:p>
        </p:txBody>
      </p:sp>
      <p:sp>
        <p:nvSpPr>
          <p:cNvPr id="9" name="TextBox 8"/>
          <p:cNvSpPr txBox="1"/>
          <p:nvPr/>
        </p:nvSpPr>
        <p:spPr>
          <a:xfrm>
            <a:off x="849313" y="2934031"/>
            <a:ext cx="914400" cy="914400"/>
          </a:xfrm>
          <a:prstGeom prst="rect">
            <a:avLst/>
          </a:prstGeom>
          <a:no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graphicFrame>
        <p:nvGraphicFramePr>
          <p:cNvPr id="11" name="Table 10"/>
          <p:cNvGraphicFramePr>
            <a:graphicFrameLocks noGrp="1"/>
          </p:cNvGraphicFramePr>
          <p:nvPr>
            <p:extLst>
              <p:ext uri="{D42A27DB-BD31-4B8C-83A1-F6EECF244321}">
                <p14:modId xmlns:p14="http://schemas.microsoft.com/office/powerpoint/2010/main" val="2224376144"/>
              </p:ext>
            </p:extLst>
          </p:nvPr>
        </p:nvGraphicFramePr>
        <p:xfrm>
          <a:off x="230233" y="2702768"/>
          <a:ext cx="2422873" cy="1091109"/>
        </p:xfrm>
        <a:graphic>
          <a:graphicData uri="http://schemas.openxmlformats.org/drawingml/2006/table">
            <a:tbl>
              <a:tblPr firstRow="1" bandRow="1">
                <a:tableStyleId>{5C22544A-7EE6-4342-B048-85BDC9FD1C3A}</a:tableStyleId>
              </a:tblPr>
              <a:tblGrid>
                <a:gridCol w="941619">
                  <a:extLst>
                    <a:ext uri="{9D8B030D-6E8A-4147-A177-3AD203B41FA5}">
                      <a16:colId xmlns:a16="http://schemas.microsoft.com/office/drawing/2014/main" val="20000"/>
                    </a:ext>
                  </a:extLst>
                </a:gridCol>
                <a:gridCol w="688838">
                  <a:extLst>
                    <a:ext uri="{9D8B030D-6E8A-4147-A177-3AD203B41FA5}">
                      <a16:colId xmlns:a16="http://schemas.microsoft.com/office/drawing/2014/main" val="20001"/>
                    </a:ext>
                  </a:extLst>
                </a:gridCol>
                <a:gridCol w="792416">
                  <a:extLst>
                    <a:ext uri="{9D8B030D-6E8A-4147-A177-3AD203B41FA5}">
                      <a16:colId xmlns:a16="http://schemas.microsoft.com/office/drawing/2014/main" val="20002"/>
                    </a:ext>
                  </a:extLst>
                </a:gridCol>
              </a:tblGrid>
              <a:tr h="363703">
                <a:tc>
                  <a:txBody>
                    <a:bodyPr/>
                    <a:lstStyle/>
                    <a:p>
                      <a:pPr algn="ctr"/>
                      <a:r>
                        <a:rPr lang="ro-RO" sz="900" dirty="0"/>
                        <a:t>Tip filtru</a:t>
                      </a:r>
                      <a:endParaRPr lang="en-US" sz="900" dirty="0"/>
                    </a:p>
                  </a:txBody>
                  <a:tcPr marL="0" marR="0" marT="0" marB="0" anchor="ctr"/>
                </a:tc>
                <a:tc>
                  <a:txBody>
                    <a:bodyPr/>
                    <a:lstStyle/>
                    <a:p>
                      <a:pPr algn="ctr"/>
                      <a:r>
                        <a:rPr lang="ro-RO" sz="900" dirty="0"/>
                        <a:t>Comun</a:t>
                      </a:r>
                      <a:endParaRPr lang="en-US" sz="900" dirty="0"/>
                    </a:p>
                  </a:txBody>
                  <a:tcPr marL="0" marR="0" marT="0" marB="0" anchor="ctr"/>
                </a:tc>
                <a:tc>
                  <a:txBody>
                    <a:bodyPr/>
                    <a:lstStyle/>
                    <a:p>
                      <a:pPr algn="ctr"/>
                      <a:r>
                        <a:rPr lang="ro-RO" sz="900" dirty="0"/>
                        <a:t>HD</a:t>
                      </a:r>
                      <a:endParaRPr lang="en-US" sz="900" dirty="0"/>
                    </a:p>
                  </a:txBody>
                  <a:tcPr marL="0" marR="0" marT="0" marB="0" anchor="ctr"/>
                </a:tc>
                <a:extLst>
                  <a:ext uri="{0D108BD9-81ED-4DB2-BD59-A6C34878D82A}">
                    <a16:rowId xmlns:a16="http://schemas.microsoft.com/office/drawing/2014/main" val="10000"/>
                  </a:ext>
                </a:extLst>
              </a:tr>
              <a:tr h="363703">
                <a:tc>
                  <a:txBody>
                    <a:bodyPr/>
                    <a:lstStyle/>
                    <a:p>
                      <a:r>
                        <a:rPr lang="ro-RO" sz="900" dirty="0"/>
                        <a:t>Nr. de</a:t>
                      </a:r>
                      <a:r>
                        <a:rPr lang="ro-RO" sz="900" baseline="0" dirty="0"/>
                        <a:t> orificii per cm2</a:t>
                      </a:r>
                      <a:endParaRPr lang="en-US" sz="900" dirty="0"/>
                    </a:p>
                  </a:txBody>
                  <a:tcPr marL="0" marR="0" marT="0" marB="0" anchor="ctr">
                    <a:solidFill>
                      <a:schemeClr val="bg1">
                        <a:lumMod val="95000"/>
                      </a:schemeClr>
                    </a:solidFill>
                  </a:tcPr>
                </a:tc>
                <a:tc>
                  <a:txBody>
                    <a:bodyPr/>
                    <a:lstStyle/>
                    <a:p>
                      <a:pPr algn="ctr"/>
                      <a:r>
                        <a:rPr lang="ro-RO" sz="900" dirty="0"/>
                        <a:t>156</a:t>
                      </a:r>
                      <a:endParaRPr lang="en-US" sz="900" dirty="0"/>
                    </a:p>
                  </a:txBody>
                  <a:tcPr marL="0" marR="0" marT="0" marB="0" anchor="ctr">
                    <a:solidFill>
                      <a:schemeClr val="bg1">
                        <a:lumMod val="95000"/>
                      </a:schemeClr>
                    </a:solidFill>
                  </a:tcPr>
                </a:tc>
                <a:tc>
                  <a:txBody>
                    <a:bodyPr/>
                    <a:lstStyle/>
                    <a:p>
                      <a:pPr algn="ctr"/>
                      <a:r>
                        <a:rPr lang="ro-RO" sz="900" dirty="0"/>
                        <a:t>225</a:t>
                      </a:r>
                      <a:endParaRPr lang="en-US" sz="900" dirty="0"/>
                    </a:p>
                  </a:txBody>
                  <a:tcPr marL="0" marR="0" marT="0" marB="0" anchor="ctr">
                    <a:solidFill>
                      <a:schemeClr val="bg1">
                        <a:lumMod val="95000"/>
                      </a:schemeClr>
                    </a:solidFill>
                  </a:tcPr>
                </a:tc>
                <a:extLst>
                  <a:ext uri="{0D108BD9-81ED-4DB2-BD59-A6C34878D82A}">
                    <a16:rowId xmlns:a16="http://schemas.microsoft.com/office/drawing/2014/main" val="10001"/>
                  </a:ext>
                </a:extLst>
              </a:tr>
              <a:tr h="363703">
                <a:tc>
                  <a:txBody>
                    <a:bodyPr/>
                    <a:lstStyle/>
                    <a:p>
                      <a:r>
                        <a:rPr lang="ro-RO" sz="900" dirty="0"/>
                        <a:t>Dimensiune orificiu (mm)</a:t>
                      </a:r>
                      <a:endParaRPr lang="en-US" sz="900" dirty="0"/>
                    </a:p>
                  </a:txBody>
                  <a:tcPr marL="0" marR="0" marT="0" marB="0" anchor="ctr">
                    <a:solidFill>
                      <a:schemeClr val="bg1">
                        <a:lumMod val="95000"/>
                      </a:schemeClr>
                    </a:solidFill>
                  </a:tcPr>
                </a:tc>
                <a:tc>
                  <a:txBody>
                    <a:bodyPr/>
                    <a:lstStyle/>
                    <a:p>
                      <a:pPr algn="ctr"/>
                      <a:r>
                        <a:rPr lang="ro-RO" sz="900" dirty="0"/>
                        <a:t>1,2*1,2</a:t>
                      </a:r>
                      <a:endParaRPr lang="en-US" sz="900" dirty="0"/>
                    </a:p>
                  </a:txBody>
                  <a:tcPr marL="0" marR="0" marT="0" marB="0" anchor="ctr">
                    <a:solidFill>
                      <a:schemeClr val="bg1">
                        <a:lumMod val="95000"/>
                      </a:schemeClr>
                    </a:solidFill>
                  </a:tcPr>
                </a:tc>
                <a:tc>
                  <a:txBody>
                    <a:bodyPr/>
                    <a:lstStyle/>
                    <a:p>
                      <a:pPr algn="ctr"/>
                      <a:r>
                        <a:rPr lang="ro-RO" sz="900" dirty="0"/>
                        <a:t>0,54*0,54</a:t>
                      </a:r>
                      <a:endParaRPr lang="en-US" sz="900" dirty="0"/>
                    </a:p>
                  </a:txBody>
                  <a:tcPr marL="0" marR="0" marT="0" marB="0"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8" name="TextBox 17"/>
          <p:cNvSpPr txBox="1"/>
          <p:nvPr/>
        </p:nvSpPr>
        <p:spPr>
          <a:xfrm>
            <a:off x="5183184" y="3973013"/>
            <a:ext cx="2433315" cy="231547"/>
          </a:xfrm>
          <a:prstGeom prst="rect">
            <a:avLst/>
          </a:prstGeom>
          <a:solidFill>
            <a:schemeClr val="bg1"/>
          </a:solid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r>
              <a:rPr kumimoji="0" lang="ro-RO" sz="800" b="0" i="0" u="none" strike="noStrike" kern="0" cap="none" spc="0" normalizeH="0" baseline="0" noProof="0" dirty="0">
                <a:ln>
                  <a:noFill/>
                </a:ln>
                <a:solidFill>
                  <a:srgbClr val="000000"/>
                </a:solidFill>
                <a:effectLst/>
                <a:uLnTx/>
                <a:uFillTx/>
              </a:rPr>
              <a:t>Coeficient de îndepărtare a formaldehidei (%)</a:t>
            </a:r>
            <a:endParaRPr kumimoji="0" lang="en-US" sz="800" b="0" i="0" u="none" strike="noStrike" kern="0" cap="none" spc="0" normalizeH="0" baseline="0" noProof="0" dirty="0">
              <a:ln>
                <a:noFill/>
              </a:ln>
              <a:solidFill>
                <a:srgbClr val="000000"/>
              </a:solidFill>
              <a:effectLst/>
              <a:uLnTx/>
              <a:uFillTx/>
            </a:endParaRPr>
          </a:p>
        </p:txBody>
      </p:sp>
      <p:sp>
        <p:nvSpPr>
          <p:cNvPr id="19" name="TextBox 18"/>
          <p:cNvSpPr txBox="1"/>
          <p:nvPr/>
        </p:nvSpPr>
        <p:spPr>
          <a:xfrm>
            <a:off x="8286434" y="4026994"/>
            <a:ext cx="2209288" cy="231546"/>
          </a:xfrm>
          <a:prstGeom prst="rect">
            <a:avLst/>
          </a:prstGeom>
          <a:solidFill>
            <a:schemeClr val="bg1"/>
          </a:solid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r>
              <a:rPr kumimoji="0" lang="ro-RO" sz="800" b="0" i="0" u="none" strike="noStrike" kern="0" cap="none" spc="0" normalizeH="0" baseline="0" noProof="0" dirty="0">
                <a:ln>
                  <a:noFill/>
                </a:ln>
                <a:solidFill>
                  <a:srgbClr val="000000"/>
                </a:solidFill>
                <a:effectLst/>
                <a:uLnTx/>
                <a:uFillTx/>
              </a:rPr>
              <a:t>Concentrație formaldehidă (</a:t>
            </a:r>
            <a:r>
              <a:rPr kumimoji="0" lang="ro-RO" sz="800" b="0" i="0" u="none" strike="noStrike" kern="0" cap="none" spc="0" normalizeH="0" baseline="0" noProof="0" dirty="0" err="1">
                <a:ln>
                  <a:noFill/>
                </a:ln>
                <a:solidFill>
                  <a:srgbClr val="000000"/>
                </a:solidFill>
                <a:effectLst/>
                <a:uLnTx/>
                <a:uFillTx/>
              </a:rPr>
              <a:t>ppm</a:t>
            </a:r>
            <a:r>
              <a:rPr kumimoji="0" lang="ro-RO" sz="800" b="0" i="0" u="none" strike="noStrike" kern="0" cap="none" spc="0" normalizeH="0" baseline="0" noProof="0" dirty="0">
                <a:ln>
                  <a:noFill/>
                </a:ln>
                <a:solidFill>
                  <a:srgbClr val="000000"/>
                </a:solidFill>
                <a:effectLst/>
                <a:uLnTx/>
                <a:uFillTx/>
              </a:rPr>
              <a:t>)</a:t>
            </a:r>
            <a:endParaRPr kumimoji="0" lang="en-US" sz="800" b="0"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7397594" y="5853974"/>
            <a:ext cx="706500" cy="204344"/>
          </a:xfrm>
          <a:prstGeom prst="rect">
            <a:avLst/>
          </a:prstGeom>
          <a:solidFill>
            <a:schemeClr val="bg1"/>
          </a:solid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r>
              <a:rPr kumimoji="0" lang="ro-RO" sz="800" b="0" i="0" u="none" strike="noStrike" kern="0" cap="none" spc="0" normalizeH="0" baseline="0" noProof="0" dirty="0">
                <a:ln>
                  <a:noFill/>
                </a:ln>
                <a:solidFill>
                  <a:srgbClr val="000000"/>
                </a:solidFill>
                <a:effectLst/>
                <a:uLnTx/>
                <a:uFillTx/>
              </a:rPr>
              <a:t>Timp (ore)</a:t>
            </a:r>
            <a:endParaRPr kumimoji="0" lang="en-US" sz="800" b="0" i="0" u="none" strike="noStrike" kern="0" cap="none" spc="0" normalizeH="0" baseline="0" noProof="0" dirty="0">
              <a:ln>
                <a:noFill/>
              </a:ln>
              <a:solidFill>
                <a:srgbClr val="000000"/>
              </a:solidFill>
              <a:effectLst/>
              <a:uLnTx/>
              <a:uFillTx/>
            </a:endParaRPr>
          </a:p>
        </p:txBody>
      </p:sp>
      <p:sp>
        <p:nvSpPr>
          <p:cNvPr id="22" name="TextBox 21"/>
          <p:cNvSpPr txBox="1"/>
          <p:nvPr/>
        </p:nvSpPr>
        <p:spPr>
          <a:xfrm>
            <a:off x="10180250" y="5803974"/>
            <a:ext cx="598928" cy="141835"/>
          </a:xfrm>
          <a:prstGeom prst="rect">
            <a:avLst/>
          </a:prstGeom>
          <a:solidFill>
            <a:schemeClr val="bg1"/>
          </a:solidFill>
        </p:spPr>
        <p:txBody>
          <a:bodyPr wrap="none" lIns="0" tIns="0" rIns="0" bIns="0" rtlCol="0">
            <a:noAutofit/>
          </a:bodyPr>
          <a:lstStyle/>
          <a:p>
            <a:pPr fontAlgn="auto">
              <a:spcBef>
                <a:spcPts val="500"/>
              </a:spcBef>
              <a:spcAft>
                <a:spcPts val="0"/>
              </a:spcAft>
            </a:pPr>
            <a:r>
              <a:rPr lang="ro-RO" sz="800" kern="0" dirty="0">
                <a:solidFill>
                  <a:srgbClr val="000000"/>
                </a:solidFill>
              </a:rPr>
              <a:t>Timp (ore)</a:t>
            </a:r>
            <a:endParaRPr lang="en-US" sz="800" kern="0" dirty="0">
              <a:solidFill>
                <a:srgbClr val="000000"/>
              </a:solidFill>
            </a:endParaRPr>
          </a:p>
          <a:p>
            <a:pPr marR="0" algn="l" defTabSz="914400" eaLnBrk="1" fontAlgn="auto" latinLnBrk="0" hangingPunct="1">
              <a:spcBef>
                <a:spcPts val="500"/>
              </a:spcBef>
              <a:spcAft>
                <a:spcPts val="0"/>
              </a:spcAft>
              <a:buClrTx/>
              <a:buSzTx/>
              <a:buFontTx/>
              <a:buNone/>
              <a:tabLst/>
            </a:pPr>
            <a:endParaRPr kumimoji="0" lang="en-US" sz="1800" b="0" i="0" u="none" strike="noStrike" kern="0" cap="none" spc="0" normalizeH="0" baseline="0" noProof="0" dirty="0">
              <a:ln>
                <a:noFill/>
              </a:ln>
              <a:solidFill>
                <a:srgbClr val="000000"/>
              </a:solidFill>
              <a:effectLst/>
              <a:uLnTx/>
              <a:uFillTx/>
            </a:endParaRPr>
          </a:p>
        </p:txBody>
      </p:sp>
      <p:sp>
        <p:nvSpPr>
          <p:cNvPr id="38" name="TextBox 37">
            <a:extLst>
              <a:ext uri="{FF2B5EF4-FFF2-40B4-BE49-F238E27FC236}">
                <a16:creationId xmlns:a16="http://schemas.microsoft.com/office/drawing/2014/main" id="{8A0AAC2B-EDD3-4774-BA8A-897B25AAAD7E}"/>
              </a:ext>
            </a:extLst>
          </p:cNvPr>
          <p:cNvSpPr txBox="1"/>
          <p:nvPr/>
        </p:nvSpPr>
        <p:spPr>
          <a:xfrm>
            <a:off x="2927738" y="3579828"/>
            <a:ext cx="995739" cy="415498"/>
          </a:xfrm>
          <a:prstGeom prst="rect">
            <a:avLst/>
          </a:prstGeom>
          <a:solidFill>
            <a:schemeClr val="bg1"/>
          </a:solidFill>
        </p:spPr>
        <p:txBody>
          <a:bodyPr wrap="square">
            <a:spAutoFit/>
          </a:bodyPr>
          <a:lstStyle/>
          <a:p>
            <a:pPr marR="0" algn="ctr" defTabSz="914400" eaLnBrk="1" fontAlgn="auto" latinLnBrk="0" hangingPunct="1">
              <a:spcBef>
                <a:spcPts val="0"/>
              </a:spcBef>
              <a:spcAft>
                <a:spcPts val="0"/>
              </a:spcAft>
              <a:buClrTx/>
              <a:buSzTx/>
              <a:buFontTx/>
              <a:buNone/>
              <a:tabLst/>
            </a:pPr>
            <a:r>
              <a:rPr kumimoji="0" lang="ro-RO" sz="700" b="0" i="0" u="none" strike="noStrike" kern="0" cap="none" spc="0" normalizeH="0" baseline="0" noProof="0" dirty="0">
                <a:ln>
                  <a:noFill/>
                </a:ln>
                <a:solidFill>
                  <a:srgbClr val="000000"/>
                </a:solidFill>
                <a:effectLst/>
                <a:uLnTx/>
                <a:uFillTx/>
              </a:rPr>
              <a:t>Filtru comun</a:t>
            </a:r>
          </a:p>
          <a:p>
            <a:pPr marR="0" algn="ctr" defTabSz="914400" eaLnBrk="1" fontAlgn="auto" latinLnBrk="0" hangingPunct="1">
              <a:spcBef>
                <a:spcPts val="0"/>
              </a:spcBef>
              <a:spcAft>
                <a:spcPts val="0"/>
              </a:spcAft>
              <a:buClrTx/>
              <a:buSzTx/>
              <a:buFontTx/>
              <a:buNone/>
              <a:tabLst/>
            </a:pPr>
            <a:r>
              <a:rPr lang="ro-RO" sz="700" kern="0" dirty="0">
                <a:solidFill>
                  <a:srgbClr val="000000"/>
                </a:solidFill>
              </a:rPr>
              <a:t>Dimensiune orificiu: 1,2*1,2 mm</a:t>
            </a:r>
            <a:endParaRPr kumimoji="0" lang="en-US" sz="900" b="0" i="0" u="none" strike="noStrike" kern="0" cap="none" spc="0" normalizeH="0" baseline="0" noProof="0" dirty="0">
              <a:ln>
                <a:noFill/>
              </a:ln>
              <a:solidFill>
                <a:srgbClr val="000000"/>
              </a:solidFill>
              <a:effectLst/>
              <a:uLnTx/>
              <a:uFillTx/>
            </a:endParaRPr>
          </a:p>
        </p:txBody>
      </p:sp>
      <p:sp>
        <p:nvSpPr>
          <p:cNvPr id="41" name="TextBox 40">
            <a:extLst>
              <a:ext uri="{FF2B5EF4-FFF2-40B4-BE49-F238E27FC236}">
                <a16:creationId xmlns:a16="http://schemas.microsoft.com/office/drawing/2014/main" id="{D7AE2514-AE7C-4FFE-8AF5-9B6CD5C5E199}"/>
              </a:ext>
            </a:extLst>
          </p:cNvPr>
          <p:cNvSpPr txBox="1"/>
          <p:nvPr/>
        </p:nvSpPr>
        <p:spPr>
          <a:xfrm>
            <a:off x="3969916" y="3579828"/>
            <a:ext cx="1008896" cy="415498"/>
          </a:xfrm>
          <a:prstGeom prst="rect">
            <a:avLst/>
          </a:prstGeom>
          <a:solidFill>
            <a:schemeClr val="bg1"/>
          </a:solidFill>
        </p:spPr>
        <p:txBody>
          <a:bodyPr wrap="square">
            <a:spAutoFit/>
          </a:bodyPr>
          <a:lstStyle/>
          <a:p>
            <a:pPr algn="ctr" fontAlgn="auto">
              <a:spcBef>
                <a:spcPts val="0"/>
              </a:spcBef>
              <a:spcAft>
                <a:spcPts val="0"/>
              </a:spcAft>
            </a:pPr>
            <a:r>
              <a:rPr lang="ro-RO" sz="700" kern="0" dirty="0">
                <a:solidFill>
                  <a:srgbClr val="000000"/>
                </a:solidFill>
              </a:rPr>
              <a:t>Filtru HD</a:t>
            </a:r>
          </a:p>
          <a:p>
            <a:pPr algn="ctr" fontAlgn="auto">
              <a:spcBef>
                <a:spcPts val="0"/>
              </a:spcBef>
              <a:spcAft>
                <a:spcPts val="0"/>
              </a:spcAft>
            </a:pPr>
            <a:r>
              <a:rPr lang="ro-RO" sz="700" kern="0" dirty="0">
                <a:solidFill>
                  <a:srgbClr val="000000"/>
                </a:solidFill>
              </a:rPr>
              <a:t>Dimensiune orificiu: 0,54*0,54 mm</a:t>
            </a:r>
            <a:endParaRPr lang="en-US" sz="700" kern="0" dirty="0">
              <a:solidFill>
                <a:srgbClr val="000000"/>
              </a:solidFill>
            </a:endParaRPr>
          </a:p>
        </p:txBody>
      </p:sp>
      <p:sp>
        <p:nvSpPr>
          <p:cNvPr id="42" name="TextBox 41">
            <a:extLst>
              <a:ext uri="{FF2B5EF4-FFF2-40B4-BE49-F238E27FC236}">
                <a16:creationId xmlns:a16="http://schemas.microsoft.com/office/drawing/2014/main" id="{6A0F3E85-278A-40C4-A740-3500820AB0F8}"/>
              </a:ext>
            </a:extLst>
          </p:cNvPr>
          <p:cNvSpPr txBox="1"/>
          <p:nvPr/>
        </p:nvSpPr>
        <p:spPr>
          <a:xfrm>
            <a:off x="1768791" y="3905592"/>
            <a:ext cx="1382778" cy="1172116"/>
          </a:xfrm>
          <a:prstGeom prst="rect">
            <a:avLst/>
          </a:prstGeom>
          <a:solidFill>
            <a:schemeClr val="bg1"/>
          </a:solidFill>
        </p:spPr>
        <p:txBody>
          <a:bodyPr wrap="square">
            <a:spAutoFit/>
          </a:bodyPr>
          <a:lstStyle/>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kumimoji="0" lang="ro-RO" sz="1100" b="0" i="0" u="none" strike="noStrike" kern="0" cap="none" spc="0" normalizeH="0" baseline="0" noProof="0" dirty="0">
                <a:ln>
                  <a:noFill/>
                </a:ln>
                <a:solidFill>
                  <a:srgbClr val="000000"/>
                </a:solidFill>
                <a:effectLst/>
                <a:uLnTx/>
                <a:uFillTx/>
              </a:rPr>
              <a:t>Îndepărtează praful și polenul cu până la </a:t>
            </a:r>
            <a:r>
              <a:rPr kumimoji="0" lang="ro-RO" sz="1100" b="1" i="0" u="none" strike="noStrike" kern="0" cap="none" spc="0" normalizeH="0" baseline="0" noProof="0" dirty="0">
                <a:ln>
                  <a:noFill/>
                </a:ln>
                <a:solidFill>
                  <a:srgbClr val="000000"/>
                </a:solidFill>
                <a:effectLst/>
                <a:uLnTx/>
                <a:uFillTx/>
              </a:rPr>
              <a:t>80%</a:t>
            </a:r>
          </a:p>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lang="ro-RO" sz="1100" kern="0" dirty="0">
                <a:solidFill>
                  <a:srgbClr val="000000"/>
                </a:solidFill>
              </a:rPr>
              <a:t>Creștere cu </a:t>
            </a:r>
            <a:r>
              <a:rPr lang="ro-RO" sz="1100" b="1" kern="0" dirty="0">
                <a:solidFill>
                  <a:srgbClr val="000000"/>
                </a:solidFill>
              </a:rPr>
              <a:t>50% </a:t>
            </a:r>
            <a:r>
              <a:rPr lang="ro-RO" sz="1100" kern="0" dirty="0">
                <a:solidFill>
                  <a:srgbClr val="000000"/>
                </a:solidFill>
              </a:rPr>
              <a:t>a efectului anti-praf</a:t>
            </a:r>
            <a:endParaRPr kumimoji="0" lang="en-US" sz="1100" b="0" i="0" u="none" strike="noStrike" kern="0" cap="none" spc="0" normalizeH="0" baseline="0" noProof="0" dirty="0">
              <a:ln>
                <a:noFill/>
              </a:ln>
              <a:solidFill>
                <a:srgbClr val="000000"/>
              </a:solidFill>
              <a:effectLst/>
              <a:uLnTx/>
              <a:uFillTx/>
            </a:endParaRPr>
          </a:p>
        </p:txBody>
      </p:sp>
      <p:sp>
        <p:nvSpPr>
          <p:cNvPr id="43" name="TextBox 42">
            <a:extLst>
              <a:ext uri="{FF2B5EF4-FFF2-40B4-BE49-F238E27FC236}">
                <a16:creationId xmlns:a16="http://schemas.microsoft.com/office/drawing/2014/main" id="{D90B0747-6ACF-4721-9885-D9AEB5E286B6}"/>
              </a:ext>
            </a:extLst>
          </p:cNvPr>
          <p:cNvSpPr txBox="1"/>
          <p:nvPr/>
        </p:nvSpPr>
        <p:spPr>
          <a:xfrm>
            <a:off x="5144403" y="2643853"/>
            <a:ext cx="5035847" cy="525785"/>
          </a:xfrm>
          <a:prstGeom prst="rect">
            <a:avLst/>
          </a:prstGeom>
          <a:solidFill>
            <a:schemeClr val="bg1"/>
          </a:solidFill>
        </p:spPr>
        <p:txBody>
          <a:bodyPr wrap="square">
            <a:spAutoFit/>
          </a:bodyPr>
          <a:lstStyle/>
          <a:p>
            <a:pPr marL="171450" marR="0" indent="-171450" algn="l" defTabSz="914400" eaLnBrk="1" fontAlgn="auto" latinLnBrk="0" hangingPunct="1">
              <a:spcBef>
                <a:spcPts val="500"/>
              </a:spcBef>
              <a:spcAft>
                <a:spcPts val="0"/>
              </a:spcAft>
              <a:buClrTx/>
              <a:buSzTx/>
              <a:buFont typeface="Arial" panose="020B0604020202020204" pitchFamily="34" charset="0"/>
              <a:buChar char="•"/>
              <a:tabLst/>
            </a:pPr>
            <a:r>
              <a:rPr kumimoji="0" lang="ro-RO" sz="800" b="0" i="0" u="none" strike="noStrike" kern="0" cap="none" spc="0" normalizeH="0" baseline="0" noProof="0" dirty="0">
                <a:ln>
                  <a:noFill/>
                </a:ln>
                <a:solidFill>
                  <a:srgbClr val="000000"/>
                </a:solidFill>
                <a:effectLst/>
                <a:uLnTx/>
                <a:uFillTx/>
              </a:rPr>
              <a:t>Componentă: PU (poliuretan) + catalizator multiplu + fibre</a:t>
            </a:r>
          </a:p>
          <a:p>
            <a:pPr marL="171450" marR="0" indent="-171450" algn="l" defTabSz="914400" eaLnBrk="1" fontAlgn="auto" latinLnBrk="0" hangingPunct="1">
              <a:spcBef>
                <a:spcPts val="500"/>
              </a:spcBef>
              <a:spcAft>
                <a:spcPts val="0"/>
              </a:spcAft>
              <a:buClrTx/>
              <a:buSzTx/>
              <a:buFont typeface="Arial" panose="020B0604020202020204" pitchFamily="34" charset="0"/>
              <a:buChar char="•"/>
              <a:tabLst/>
            </a:pPr>
            <a:r>
              <a:rPr lang="ro-RO" sz="800" kern="0" dirty="0">
                <a:solidFill>
                  <a:srgbClr val="000000"/>
                </a:solidFill>
              </a:rPr>
              <a:t>Captează și îndepărtează eficient formaldehida și alți compuși organici volatili, î</a:t>
            </a:r>
            <a:r>
              <a:rPr lang="en-US" sz="800" kern="0" dirty="0" err="1">
                <a:solidFill>
                  <a:srgbClr val="000000"/>
                </a:solidFill>
              </a:rPr>
              <a:t>mpreun</a:t>
            </a:r>
            <a:r>
              <a:rPr lang="ro-RO" sz="800" kern="0" dirty="0">
                <a:solidFill>
                  <a:srgbClr val="000000"/>
                </a:solidFill>
              </a:rPr>
              <a:t>ă</a:t>
            </a:r>
            <a:r>
              <a:rPr lang="en-US" sz="800" kern="0" dirty="0">
                <a:solidFill>
                  <a:srgbClr val="000000"/>
                </a:solidFill>
              </a:rPr>
              <a:t> cu re</a:t>
            </a:r>
            <a:r>
              <a:rPr lang="ro-RO" sz="800" kern="0" dirty="0">
                <a:solidFill>
                  <a:srgbClr val="000000"/>
                </a:solidFill>
              </a:rPr>
              <a:t>ț</a:t>
            </a:r>
            <a:r>
              <a:rPr lang="en-US" sz="800" kern="0" dirty="0" err="1">
                <a:solidFill>
                  <a:srgbClr val="000000"/>
                </a:solidFill>
              </a:rPr>
              <a:t>inerea</a:t>
            </a:r>
            <a:r>
              <a:rPr lang="en-US" sz="800" kern="0" dirty="0">
                <a:solidFill>
                  <a:srgbClr val="000000"/>
                </a:solidFill>
              </a:rPr>
              <a:t> de</a:t>
            </a:r>
            <a:r>
              <a:rPr lang="ro-RO" sz="800" kern="0" dirty="0">
                <a:solidFill>
                  <a:srgbClr val="000000"/>
                </a:solidFill>
              </a:rPr>
              <a:t> mirosuri dăunătoare</a:t>
            </a:r>
            <a:endParaRPr kumimoji="0" lang="en-US" sz="800" b="0" i="0" u="none" strike="noStrike" kern="0" cap="none" spc="0" normalizeH="0" baseline="0" noProof="0" dirty="0">
              <a:ln>
                <a:noFill/>
              </a:ln>
              <a:solidFill>
                <a:srgbClr val="000000"/>
              </a:solidFill>
              <a:effectLst/>
              <a:uLnTx/>
              <a:uFillTx/>
            </a:endParaRPr>
          </a:p>
        </p:txBody>
      </p:sp>
      <p:sp>
        <p:nvSpPr>
          <p:cNvPr id="44" name="TextBox 43">
            <a:extLst>
              <a:ext uri="{FF2B5EF4-FFF2-40B4-BE49-F238E27FC236}">
                <a16:creationId xmlns:a16="http://schemas.microsoft.com/office/drawing/2014/main" id="{B0EB1B6E-FF24-4E5C-9C84-1865CCC46CD3}"/>
              </a:ext>
            </a:extLst>
          </p:cNvPr>
          <p:cNvSpPr txBox="1"/>
          <p:nvPr/>
        </p:nvSpPr>
        <p:spPr>
          <a:xfrm>
            <a:off x="5170428" y="3189378"/>
            <a:ext cx="5490838" cy="461665"/>
          </a:xfrm>
          <a:prstGeom prst="rect">
            <a:avLst/>
          </a:prstGeom>
          <a:solidFill>
            <a:schemeClr val="bg1"/>
          </a:solidFill>
        </p:spPr>
        <p:txBody>
          <a:bodyPr wrap="square">
            <a:spAutoFit/>
          </a:bodyPr>
          <a:lstStyle/>
          <a:p>
            <a:pPr marR="0" algn="l" defTabSz="914400" eaLnBrk="1" fontAlgn="auto" latinLnBrk="0" hangingPunct="1">
              <a:spcBef>
                <a:spcPts val="500"/>
              </a:spcBef>
              <a:spcAft>
                <a:spcPts val="0"/>
              </a:spcAft>
              <a:buClrTx/>
              <a:buSzTx/>
              <a:tabLst/>
            </a:pPr>
            <a:r>
              <a:rPr kumimoji="0" lang="ro-RO" sz="1200" b="1" i="0" u="none" strike="noStrike" kern="0" cap="none" spc="0" normalizeH="0" baseline="0" noProof="0" dirty="0">
                <a:ln>
                  <a:noFill/>
                </a:ln>
                <a:solidFill>
                  <a:srgbClr val="000000"/>
                </a:solidFill>
                <a:effectLst/>
                <a:uLnTx/>
                <a:uFillTx/>
              </a:rPr>
              <a:t>Testele arată că filtrul pentru îndepărtarea formaldehidei poate atinge un coeficient de îndepărtare de 92,9% în 2,5 ore.</a:t>
            </a:r>
            <a:endParaRPr kumimoji="0" lang="en-US" sz="1200" b="1" i="0" u="none" strike="noStrike" kern="0" cap="none" spc="0" normalizeH="0" baseline="0" noProof="0" dirty="0">
              <a:ln>
                <a:noFill/>
              </a:ln>
              <a:solidFill>
                <a:srgbClr val="000000"/>
              </a:solidFill>
              <a:effectLst/>
              <a:uLnTx/>
              <a:uFillTx/>
            </a:endParaRPr>
          </a:p>
        </p:txBody>
      </p:sp>
    </p:spTree>
    <p:custDataLst>
      <p:tags r:id="rId1"/>
    </p:custDataLst>
    <p:extLst>
      <p:ext uri="{BB962C8B-B14F-4D97-AF65-F5344CB8AC3E}">
        <p14:creationId xmlns:p14="http://schemas.microsoft.com/office/powerpoint/2010/main" val="401589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_conv"/>
          <p:cNvSpPr>
            <a:spLocks noGrp="1"/>
          </p:cNvSpPr>
          <p:nvPr>
            <p:ph type="body" sz="quarter" idx="15"/>
          </p:nvPr>
        </p:nvSpPr>
        <p:spPr>
          <a:xfrm>
            <a:off x="205199" y="134509"/>
            <a:ext cx="10558800" cy="388800"/>
          </a:xfrm>
        </p:spPr>
        <p:txBody>
          <a:bodyPr vert="horz" lIns="0" tIns="0" rIns="0" bIns="0" rtlCol="0">
            <a:noAutofit/>
          </a:bodyPr>
          <a:lstStyle/>
          <a:p>
            <a:r>
              <a:rPr lang="en-US" b="1" dirty="0">
                <a:solidFill>
                  <a:srgbClr val="960465"/>
                </a:solidFill>
              </a:rPr>
              <a:t>Climate 2000</a:t>
            </a:r>
            <a:endParaRPr lang="en-GB" b="1" dirty="0">
              <a:solidFill>
                <a:srgbClr val="960465"/>
              </a:solidFill>
            </a:endParaRPr>
          </a:p>
        </p:txBody>
      </p:sp>
      <p:sp>
        <p:nvSpPr>
          <p:cNvPr id="3" name="Title 2"/>
          <p:cNvSpPr>
            <a:spLocks noGrp="1"/>
          </p:cNvSpPr>
          <p:nvPr>
            <p:ph type="title"/>
          </p:nvPr>
        </p:nvSpPr>
        <p:spPr>
          <a:xfrm>
            <a:off x="205199" y="648000"/>
            <a:ext cx="10558800" cy="388800"/>
          </a:xfrm>
        </p:spPr>
        <p:txBody>
          <a:bodyPr lIns="0" tIns="0" rIns="0" bIns="0"/>
          <a:lstStyle/>
          <a:p>
            <a:r>
              <a:rPr lang="en-US" dirty="0" err="1">
                <a:solidFill>
                  <a:schemeClr val="tx1"/>
                </a:solidFill>
              </a:rPr>
              <a:t>Acoperire</a:t>
            </a:r>
            <a:r>
              <a:rPr lang="en-US" dirty="0">
                <a:solidFill>
                  <a:schemeClr val="tx1"/>
                </a:solidFill>
              </a:rPr>
              <a:t> </a:t>
            </a:r>
            <a:r>
              <a:rPr lang="en-US" dirty="0" err="1">
                <a:solidFill>
                  <a:schemeClr val="tx1"/>
                </a:solidFill>
              </a:rPr>
              <a:t>protectiv</a:t>
            </a:r>
            <a:r>
              <a:rPr lang="ro-RO" dirty="0">
                <a:solidFill>
                  <a:schemeClr val="tx1"/>
                </a:solidFill>
              </a:rPr>
              <a:t>ă</a:t>
            </a:r>
            <a:r>
              <a:rPr lang="en-US" dirty="0">
                <a:solidFill>
                  <a:schemeClr val="tx1"/>
                </a:solidFill>
              </a:rPr>
              <a:t> GOLDEN FLIN</a:t>
            </a:r>
            <a:endParaRPr lang="tr-TR" dirty="0">
              <a:solidFill>
                <a:schemeClr val="tx1"/>
              </a:solidFill>
            </a:endParaRPr>
          </a:p>
        </p:txBody>
      </p:sp>
      <p:pic>
        <p:nvPicPr>
          <p:cNvPr id="3206" name="Pentagon 5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3175"/>
            <a:ext cx="231775" cy="30163"/>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93663"/>
            <a:ext cx="309563" cy="33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73FE0B-C000-4793-9492-417FE03C05CF}"/>
              </a:ext>
            </a:extLst>
          </p:cNvPr>
          <p:cNvPicPr>
            <a:picLocks noChangeAspect="1"/>
          </p:cNvPicPr>
          <p:nvPr/>
        </p:nvPicPr>
        <p:blipFill>
          <a:blip r:embed="rId5"/>
          <a:stretch>
            <a:fillRect/>
          </a:stretch>
        </p:blipFill>
        <p:spPr>
          <a:xfrm>
            <a:off x="6820808" y="967092"/>
            <a:ext cx="4124091" cy="2961084"/>
          </a:xfrm>
          <a:prstGeom prst="rect">
            <a:avLst/>
          </a:prstGeom>
        </p:spPr>
      </p:pic>
      <p:sp>
        <p:nvSpPr>
          <p:cNvPr id="4" name="Dia számának helye 3">
            <a:extLst>
              <a:ext uri="{FF2B5EF4-FFF2-40B4-BE49-F238E27FC236}">
                <a16:creationId xmlns:a16="http://schemas.microsoft.com/office/drawing/2014/main" id="{43A68E98-3CF9-4187-B8FE-15A9B8F4C359}"/>
              </a:ext>
            </a:extLst>
          </p:cNvPr>
          <p:cNvSpPr>
            <a:spLocks noGrp="1"/>
          </p:cNvSpPr>
          <p:nvPr>
            <p:ph type="sldNum" sz="quarter" idx="12"/>
          </p:nvPr>
        </p:nvSpPr>
        <p:spPr/>
        <p:txBody>
          <a:bodyPr/>
          <a:lstStyle/>
          <a:p>
            <a:fld id="{4898AEC0-503E-4FA4-859C-D0F72D6E3F79}" type="slidenum">
              <a:rPr lang="en-US" noProof="1" smtClean="0"/>
              <a:pPr/>
              <a:t>7</a:t>
            </a:fld>
            <a:endParaRPr lang="en-US" noProof="1"/>
          </a:p>
        </p:txBody>
      </p:sp>
      <p:graphicFrame>
        <p:nvGraphicFramePr>
          <p:cNvPr id="9" name="Table 8"/>
          <p:cNvGraphicFramePr>
            <a:graphicFrameLocks noGrp="1"/>
          </p:cNvGraphicFramePr>
          <p:nvPr>
            <p:extLst>
              <p:ext uri="{D42A27DB-BD31-4B8C-83A1-F6EECF244321}">
                <p14:modId xmlns:p14="http://schemas.microsoft.com/office/powerpoint/2010/main" val="2729417866"/>
              </p:ext>
            </p:extLst>
          </p:nvPr>
        </p:nvGraphicFramePr>
        <p:xfrm>
          <a:off x="1122363" y="1939194"/>
          <a:ext cx="3855852" cy="1361242"/>
        </p:xfrm>
        <a:graphic>
          <a:graphicData uri="http://schemas.openxmlformats.org/drawingml/2006/table">
            <a:tbl>
              <a:tblPr firstRow="1" bandRow="1">
                <a:tableStyleId>{5C22544A-7EE6-4342-B048-85BDC9FD1C3A}</a:tableStyleId>
              </a:tblPr>
              <a:tblGrid>
                <a:gridCol w="3855852">
                  <a:extLst>
                    <a:ext uri="{9D8B030D-6E8A-4147-A177-3AD203B41FA5}">
                      <a16:colId xmlns:a16="http://schemas.microsoft.com/office/drawing/2014/main" val="20000"/>
                    </a:ext>
                  </a:extLst>
                </a:gridCol>
              </a:tblGrid>
              <a:tr h="213687">
                <a:tc>
                  <a:txBody>
                    <a:bodyPr/>
                    <a:lstStyle/>
                    <a:p>
                      <a:pPr algn="ctr"/>
                      <a:r>
                        <a:rPr lang="ro-RO" sz="900" b="1" dirty="0">
                          <a:solidFill>
                            <a:schemeClr val="bg1"/>
                          </a:solidFill>
                        </a:rPr>
                        <a:t>Film hidrofil 0,2 </a:t>
                      </a:r>
                      <a:r>
                        <a:rPr lang="ro-RO" sz="900" b="1" dirty="0">
                          <a:solidFill>
                            <a:schemeClr val="bg1"/>
                          </a:solidFill>
                          <a:sym typeface="Symbol"/>
                        </a:rPr>
                        <a:t> 0,3 m</a:t>
                      </a:r>
                      <a:endParaRPr lang="en-US" sz="900" b="1" dirty="0">
                        <a:solidFill>
                          <a:schemeClr val="bg1"/>
                        </a:solidFill>
                      </a:endParaRPr>
                    </a:p>
                  </a:txBody>
                  <a:tcPr>
                    <a:solidFill>
                      <a:srgbClr val="ADC8E9"/>
                    </a:solidFill>
                  </a:tcPr>
                </a:tc>
                <a:extLst>
                  <a:ext uri="{0D108BD9-81ED-4DB2-BD59-A6C34878D82A}">
                    <a16:rowId xmlns:a16="http://schemas.microsoft.com/office/drawing/2014/main" val="10000"/>
                  </a:ext>
                </a:extLst>
              </a:tr>
              <a:tr h="213687">
                <a:tc>
                  <a:txBody>
                    <a:bodyPr/>
                    <a:lstStyle/>
                    <a:p>
                      <a:pPr algn="ctr"/>
                      <a:r>
                        <a:rPr lang="ro-RO" sz="900" b="1" dirty="0">
                          <a:solidFill>
                            <a:schemeClr val="bg1"/>
                          </a:solidFill>
                        </a:rPr>
                        <a:t>Film anticoroziune tip GOLD FIN 0,8 </a:t>
                      </a:r>
                      <a:r>
                        <a:rPr lang="ro-RO" sz="900" b="1" dirty="0">
                          <a:solidFill>
                            <a:schemeClr val="bg1"/>
                          </a:solidFill>
                          <a:sym typeface="Symbol"/>
                        </a:rPr>
                        <a:t>  1,2 m</a:t>
                      </a:r>
                      <a:endParaRPr lang="en-US" sz="900" b="1" dirty="0">
                        <a:solidFill>
                          <a:schemeClr val="bg1"/>
                        </a:solidFill>
                      </a:endParaRPr>
                    </a:p>
                  </a:txBody>
                  <a:tcPr>
                    <a:solidFill>
                      <a:srgbClr val="CF9100"/>
                    </a:solidFill>
                  </a:tcPr>
                </a:tc>
                <a:extLst>
                  <a:ext uri="{0D108BD9-81ED-4DB2-BD59-A6C34878D82A}">
                    <a16:rowId xmlns:a16="http://schemas.microsoft.com/office/drawing/2014/main" val="10001"/>
                  </a:ext>
                </a:extLst>
              </a:tr>
              <a:tr h="213687">
                <a:tc>
                  <a:txBody>
                    <a:bodyPr/>
                    <a:lstStyle/>
                    <a:p>
                      <a:pPr algn="ctr"/>
                      <a:r>
                        <a:rPr lang="ro-RO" sz="900" b="1" dirty="0">
                          <a:solidFill>
                            <a:schemeClr val="bg1"/>
                          </a:solidFill>
                        </a:rPr>
                        <a:t>Aluminiu</a:t>
                      </a:r>
                      <a:endParaRPr lang="en-US" sz="900" b="1" dirty="0">
                        <a:solidFill>
                          <a:schemeClr val="bg1"/>
                        </a:solidFill>
                      </a:endParaRPr>
                    </a:p>
                  </a:txBody>
                  <a:tcPr>
                    <a:solidFill>
                      <a:srgbClr val="B2ADAD"/>
                    </a:solidFill>
                  </a:tcPr>
                </a:tc>
                <a:extLst>
                  <a:ext uri="{0D108BD9-81ED-4DB2-BD59-A6C34878D82A}">
                    <a16:rowId xmlns:a16="http://schemas.microsoft.com/office/drawing/2014/main" val="10002"/>
                  </a:ext>
                </a:extLst>
              </a:tr>
              <a:tr h="341900">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ro-RO" sz="900" b="1" dirty="0">
                          <a:solidFill>
                            <a:schemeClr val="bg1"/>
                          </a:solidFill>
                        </a:rPr>
                        <a:t>Film anticoroziune tip GOLD FIN 0,8 </a:t>
                      </a:r>
                      <a:r>
                        <a:rPr lang="ro-RO" sz="900" b="1" dirty="0">
                          <a:solidFill>
                            <a:schemeClr val="bg1"/>
                          </a:solidFill>
                          <a:sym typeface="Symbol"/>
                        </a:rPr>
                        <a:t>  1,2 m</a:t>
                      </a:r>
                      <a:endParaRPr lang="en-US" sz="900" b="1" dirty="0">
                        <a:solidFill>
                          <a:schemeClr val="bg1"/>
                        </a:solidFill>
                      </a:endParaRPr>
                    </a:p>
                    <a:p>
                      <a:pPr algn="ctr"/>
                      <a:endParaRPr lang="en-US" sz="900" b="1" dirty="0">
                        <a:solidFill>
                          <a:schemeClr val="bg1"/>
                        </a:solidFill>
                      </a:endParaRPr>
                    </a:p>
                  </a:txBody>
                  <a:tcPr>
                    <a:solidFill>
                      <a:srgbClr val="CF9100"/>
                    </a:solidFill>
                  </a:tcPr>
                </a:tc>
                <a:extLst>
                  <a:ext uri="{0D108BD9-81ED-4DB2-BD59-A6C34878D82A}">
                    <a16:rowId xmlns:a16="http://schemas.microsoft.com/office/drawing/2014/main" val="10003"/>
                  </a:ext>
                </a:extLst>
              </a:tr>
              <a:tr h="309682">
                <a:tc>
                  <a:txBody>
                    <a:bodyPr/>
                    <a:lstStyle/>
                    <a:p>
                      <a:pPr marL="0" marR="0" indent="0" algn="ctr" defTabSz="914333" rtl="0" eaLnBrk="1" fontAlgn="auto" latinLnBrk="0" hangingPunct="1">
                        <a:lnSpc>
                          <a:spcPct val="100000"/>
                        </a:lnSpc>
                        <a:spcBef>
                          <a:spcPts val="0"/>
                        </a:spcBef>
                        <a:spcAft>
                          <a:spcPts val="0"/>
                        </a:spcAft>
                        <a:buClrTx/>
                        <a:buSzTx/>
                        <a:buFontTx/>
                        <a:buNone/>
                        <a:tabLst/>
                        <a:defRPr/>
                      </a:pPr>
                      <a:r>
                        <a:rPr lang="ro-RO" sz="900" b="1" dirty="0">
                          <a:solidFill>
                            <a:schemeClr val="bg1"/>
                          </a:solidFill>
                        </a:rPr>
                        <a:t>Film hidrofil 0,2 </a:t>
                      </a:r>
                      <a:r>
                        <a:rPr lang="ro-RO" sz="900" b="1" dirty="0">
                          <a:solidFill>
                            <a:schemeClr val="bg1"/>
                          </a:solidFill>
                          <a:sym typeface="Symbol"/>
                        </a:rPr>
                        <a:t> 0,3 m</a:t>
                      </a:r>
                      <a:endParaRPr lang="en-US" sz="900" b="1" dirty="0">
                        <a:solidFill>
                          <a:schemeClr val="bg1"/>
                        </a:solidFill>
                      </a:endParaRPr>
                    </a:p>
                  </a:txBody>
                  <a:tcPr>
                    <a:solidFill>
                      <a:srgbClr val="ADC8E9"/>
                    </a:solidFill>
                  </a:tcPr>
                </a:tc>
                <a:extLst>
                  <a:ext uri="{0D108BD9-81ED-4DB2-BD59-A6C34878D82A}">
                    <a16:rowId xmlns:a16="http://schemas.microsoft.com/office/drawing/2014/main" val="10004"/>
                  </a:ext>
                </a:extLst>
              </a:tr>
            </a:tbl>
          </a:graphicData>
        </a:graphic>
      </p:graphicFrame>
      <p:sp>
        <p:nvSpPr>
          <p:cNvPr id="11" name="TextBox 10"/>
          <p:cNvSpPr txBox="1"/>
          <p:nvPr/>
        </p:nvSpPr>
        <p:spPr>
          <a:xfrm>
            <a:off x="1122363" y="3341869"/>
            <a:ext cx="914400" cy="191036"/>
          </a:xfrm>
          <a:prstGeom prst="rect">
            <a:avLst/>
          </a:prstGeom>
          <a:noFill/>
        </p:spPr>
        <p:txBody>
          <a:bodyPr wrap="none" lIns="0" tIns="0" rIns="0" bIns="0" rtlCol="0">
            <a:noAutofit/>
          </a:bodyPr>
          <a:lstStyle/>
          <a:p>
            <a:pPr marR="0" algn="l" defTabSz="914400" eaLnBrk="1" fontAlgn="auto" latinLnBrk="0" hangingPunct="1">
              <a:spcBef>
                <a:spcPts val="500"/>
              </a:spcBef>
              <a:spcAft>
                <a:spcPts val="0"/>
              </a:spcAft>
              <a:buClrTx/>
              <a:buSzTx/>
              <a:buFontTx/>
              <a:buNone/>
              <a:tabLst/>
            </a:pPr>
            <a:r>
              <a:rPr kumimoji="0" lang="ro-RO" sz="800" b="0" i="0" u="none" strike="noStrike" kern="0" cap="none" spc="0" normalizeH="0" baseline="0" noProof="0" dirty="0">
                <a:ln>
                  <a:noFill/>
                </a:ln>
                <a:solidFill>
                  <a:srgbClr val="000000"/>
                </a:solidFill>
                <a:effectLst/>
                <a:uLnTx/>
                <a:uFillTx/>
              </a:rPr>
              <a:t>Figura 1. Descrierea secțiunii transversale a unei nervuri (schimbător</a:t>
            </a:r>
            <a:r>
              <a:rPr kumimoji="0" lang="ro-RO" sz="800" b="0" i="0" u="none" strike="noStrike" kern="0" cap="none" spc="0" normalizeH="0" noProof="0" dirty="0">
                <a:ln>
                  <a:noFill/>
                </a:ln>
                <a:solidFill>
                  <a:srgbClr val="000000"/>
                </a:solidFill>
                <a:effectLst/>
                <a:uLnTx/>
                <a:uFillTx/>
              </a:rPr>
              <a:t> de căldură</a:t>
            </a:r>
            <a:r>
              <a:rPr kumimoji="0" lang="ro-RO" sz="800" b="0" i="0" u="none" strike="noStrike" kern="0" cap="none" spc="0" normalizeH="0" baseline="0" noProof="0" dirty="0">
                <a:ln>
                  <a:noFill/>
                </a:ln>
                <a:solidFill>
                  <a:srgbClr val="000000"/>
                </a:solidFill>
                <a:effectLst/>
                <a:uLnTx/>
                <a:uFillTx/>
              </a:rPr>
              <a:t>)</a:t>
            </a:r>
            <a:endParaRPr kumimoji="0" lang="en-US" sz="800" b="0" i="0" u="none" strike="noStrike" kern="0" cap="none" spc="0" normalizeH="0" baseline="0" noProof="0" dirty="0">
              <a:ln>
                <a:noFill/>
              </a:ln>
              <a:solidFill>
                <a:srgbClr val="000000"/>
              </a:solidFill>
              <a:effectLst/>
              <a:uLnTx/>
              <a:uFillTx/>
            </a:endParaRPr>
          </a:p>
        </p:txBody>
      </p:sp>
      <p:sp>
        <p:nvSpPr>
          <p:cNvPr id="27" name="TextBox 26">
            <a:extLst>
              <a:ext uri="{FF2B5EF4-FFF2-40B4-BE49-F238E27FC236}">
                <a16:creationId xmlns:a16="http://schemas.microsoft.com/office/drawing/2014/main" id="{97075CB4-3707-4E85-A9FA-871DC49674DC}"/>
              </a:ext>
            </a:extLst>
          </p:cNvPr>
          <p:cNvSpPr txBox="1"/>
          <p:nvPr/>
        </p:nvSpPr>
        <p:spPr>
          <a:xfrm>
            <a:off x="172114" y="1112956"/>
            <a:ext cx="6185142" cy="759182"/>
          </a:xfrm>
          <a:prstGeom prst="rect">
            <a:avLst/>
          </a:prstGeom>
          <a:solidFill>
            <a:schemeClr val="bg1"/>
          </a:solidFill>
        </p:spPr>
        <p:txBody>
          <a:bodyPr wrap="square">
            <a:spAutoFit/>
          </a:bodyPr>
          <a:lstStyle/>
          <a:p>
            <a:pPr marR="0" algn="l" defTabSz="914400" eaLnBrk="1" fontAlgn="auto" latinLnBrk="0" hangingPunct="1">
              <a:spcBef>
                <a:spcPts val="500"/>
              </a:spcBef>
              <a:spcAft>
                <a:spcPts val="0"/>
              </a:spcAft>
              <a:buClrTx/>
              <a:buSzTx/>
              <a:buFontTx/>
              <a:buNone/>
              <a:tabLst/>
            </a:pPr>
            <a:r>
              <a:rPr lang="ro-RO" sz="1000" kern="0" dirty="0">
                <a:solidFill>
                  <a:srgbClr val="000000"/>
                </a:solidFill>
              </a:rPr>
              <a:t>Schimbătoarele de căldură ale unităților exterioare ale pompelor de căldură BOSCH aer-aer au un tratament anticoroziune de tip </a:t>
            </a:r>
            <a:r>
              <a:rPr lang="en-US" sz="1000" kern="0" dirty="0">
                <a:solidFill>
                  <a:srgbClr val="000000"/>
                </a:solidFill>
              </a:rPr>
              <a:t>“</a:t>
            </a:r>
            <a:r>
              <a:rPr lang="ro-RO" sz="1000" kern="0" dirty="0">
                <a:solidFill>
                  <a:srgbClr val="000000"/>
                </a:solidFill>
              </a:rPr>
              <a:t>GOLD FIN.</a:t>
            </a:r>
            <a:r>
              <a:rPr lang="en-US" sz="1000" kern="0" dirty="0">
                <a:solidFill>
                  <a:srgbClr val="000000"/>
                </a:solidFill>
              </a:rPr>
              <a:t> “</a:t>
            </a:r>
            <a:endParaRPr lang="ro-RO" sz="1000" kern="0" dirty="0">
              <a:solidFill>
                <a:srgbClr val="000000"/>
              </a:solidFill>
            </a:endParaRPr>
          </a:p>
          <a:p>
            <a:pPr marR="0" algn="l" defTabSz="914400" eaLnBrk="1" fontAlgn="auto" latinLnBrk="0" hangingPunct="1">
              <a:spcBef>
                <a:spcPts val="500"/>
              </a:spcBef>
              <a:spcAft>
                <a:spcPts val="0"/>
              </a:spcAft>
              <a:buClrTx/>
              <a:buSzTx/>
              <a:buFontTx/>
              <a:buNone/>
              <a:tabLst/>
            </a:pPr>
            <a:endParaRPr lang="ro-RO" sz="500" kern="0" dirty="0">
              <a:solidFill>
                <a:srgbClr val="000000"/>
              </a:solidFill>
            </a:endParaRPr>
          </a:p>
          <a:p>
            <a:pPr marR="0" algn="l" defTabSz="914400" eaLnBrk="1" fontAlgn="auto" latinLnBrk="0" hangingPunct="1">
              <a:spcBef>
                <a:spcPts val="500"/>
              </a:spcBef>
              <a:spcAft>
                <a:spcPts val="0"/>
              </a:spcAft>
              <a:buClrTx/>
              <a:buSzTx/>
              <a:buFontTx/>
              <a:buNone/>
              <a:tabLst/>
            </a:pPr>
            <a:r>
              <a:rPr lang="ro-RO" sz="1000" kern="0" dirty="0">
                <a:solidFill>
                  <a:srgbClr val="000000"/>
                </a:solidFill>
              </a:rPr>
              <a:t>Mai jos sunt descrise specificațiile tratamentului:</a:t>
            </a:r>
            <a:endParaRPr lang="en-US" sz="1000" kern="0" dirty="0">
              <a:solidFill>
                <a:srgbClr val="000000"/>
              </a:solidFill>
            </a:endParaRPr>
          </a:p>
        </p:txBody>
      </p:sp>
      <p:sp>
        <p:nvSpPr>
          <p:cNvPr id="28" name="TextBox 27">
            <a:extLst>
              <a:ext uri="{FF2B5EF4-FFF2-40B4-BE49-F238E27FC236}">
                <a16:creationId xmlns:a16="http://schemas.microsoft.com/office/drawing/2014/main" id="{E05E7156-8690-4D87-B80A-DAD8FC886BB8}"/>
              </a:ext>
            </a:extLst>
          </p:cNvPr>
          <p:cNvSpPr txBox="1"/>
          <p:nvPr/>
        </p:nvSpPr>
        <p:spPr>
          <a:xfrm>
            <a:off x="172113" y="3641494"/>
            <a:ext cx="6654815" cy="1361911"/>
          </a:xfrm>
          <a:prstGeom prst="rect">
            <a:avLst/>
          </a:prstGeom>
          <a:noFill/>
        </p:spPr>
        <p:txBody>
          <a:bodyPr wrap="square">
            <a:spAutoFit/>
          </a:bodyPr>
          <a:lstStyle/>
          <a:p>
            <a:pPr marR="0" algn="l" defTabSz="914400" eaLnBrk="1" fontAlgn="auto" latinLnBrk="0" hangingPunct="1">
              <a:spcBef>
                <a:spcPts val="500"/>
              </a:spcBef>
              <a:spcAft>
                <a:spcPts val="0"/>
              </a:spcAft>
              <a:buClrTx/>
              <a:buSzTx/>
              <a:buFontTx/>
              <a:buNone/>
              <a:tabLst/>
            </a:pPr>
            <a:r>
              <a:rPr kumimoji="0" lang="ro-RO" sz="1000" b="0" i="0" u="none" strike="noStrike" kern="0" cap="none" spc="0" normalizeH="0" baseline="0" noProof="0" dirty="0">
                <a:ln>
                  <a:noFill/>
                </a:ln>
                <a:solidFill>
                  <a:srgbClr val="000000"/>
                </a:solidFill>
                <a:effectLst/>
                <a:uLnTx/>
                <a:uFillTx/>
              </a:rPr>
              <a:t>Acoperirea hidrofilă previne acumularea apei pe nervurile schimbătorului de căldură, minimizând</a:t>
            </a:r>
            <a:r>
              <a:rPr kumimoji="0" lang="ro-RO" sz="1000" b="0" i="0" u="none" strike="noStrike" kern="0" cap="none" spc="0" normalizeH="0" noProof="0" dirty="0">
                <a:ln>
                  <a:noFill/>
                </a:ln>
                <a:solidFill>
                  <a:srgbClr val="000000"/>
                </a:solidFill>
                <a:effectLst/>
                <a:uLnTx/>
                <a:uFillTx/>
              </a:rPr>
              <a:t> astfel acumularea de umiditate:</a:t>
            </a:r>
          </a:p>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lang="ro-RO" sz="1000" kern="0" baseline="0" dirty="0">
                <a:solidFill>
                  <a:srgbClr val="000000"/>
                </a:solidFill>
              </a:rPr>
              <a:t>Acoperirea</a:t>
            </a:r>
            <a:r>
              <a:rPr lang="ro-RO" sz="1000" kern="0" dirty="0">
                <a:solidFill>
                  <a:srgbClr val="000000"/>
                </a:solidFill>
              </a:rPr>
              <a:t> hidrofilă </a:t>
            </a:r>
            <a:r>
              <a:rPr lang="ro-RO" sz="1000" kern="0" dirty="0">
                <a:solidFill>
                  <a:schemeClr val="accent5"/>
                </a:solidFill>
              </a:rPr>
              <a:t>reduce posibilitatea de coroziune </a:t>
            </a:r>
            <a:r>
              <a:rPr lang="ro-RO" sz="1000" kern="0" dirty="0">
                <a:solidFill>
                  <a:srgbClr val="000000"/>
                </a:solidFill>
              </a:rPr>
              <a:t>cauzată de acumularea apei pe nervuri.</a:t>
            </a:r>
          </a:p>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kumimoji="0" lang="ro-RO" sz="1000" b="0" i="0" u="none" strike="noStrike" kern="0" cap="none" spc="0" normalizeH="0" baseline="0" noProof="0" dirty="0">
                <a:ln>
                  <a:noFill/>
                </a:ln>
                <a:solidFill>
                  <a:srgbClr val="000000"/>
                </a:solidFill>
                <a:effectLst/>
                <a:uLnTx/>
                <a:uFillTx/>
              </a:rPr>
              <a:t>Acoperirea</a:t>
            </a:r>
            <a:r>
              <a:rPr kumimoji="0" lang="ro-RO" sz="1000" b="0" i="0" u="none" strike="noStrike" kern="0" cap="none" spc="0" normalizeH="0" noProof="0" dirty="0">
                <a:ln>
                  <a:noFill/>
                </a:ln>
                <a:solidFill>
                  <a:srgbClr val="000000"/>
                </a:solidFill>
                <a:effectLst/>
                <a:uLnTx/>
                <a:uFillTx/>
              </a:rPr>
              <a:t> hidrofilă </a:t>
            </a:r>
            <a:r>
              <a:rPr kumimoji="0" lang="ro-RO" sz="1000" b="0" i="0" u="none" strike="noStrike" kern="0" cap="none" spc="0" normalizeH="0" noProof="0" dirty="0">
                <a:ln>
                  <a:noFill/>
                </a:ln>
                <a:solidFill>
                  <a:schemeClr val="accent5"/>
                </a:solidFill>
                <a:effectLst/>
                <a:uLnTx/>
                <a:uFillTx/>
              </a:rPr>
              <a:t>minimizează problema dezghețării schimbătorului de căldură </a:t>
            </a:r>
            <a:r>
              <a:rPr kumimoji="0" lang="ro-RO" sz="1000" b="0" i="0" u="none" strike="noStrike" kern="0" cap="none" spc="0" normalizeH="0" noProof="0" dirty="0">
                <a:ln>
                  <a:noFill/>
                </a:ln>
                <a:solidFill>
                  <a:srgbClr val="000000"/>
                </a:solidFill>
                <a:effectLst/>
                <a:uLnTx/>
                <a:uFillTx/>
              </a:rPr>
              <a:t>în condiții de vreme rece (îngheț redus datorită acumulării unei cantități mai mici de apă).</a:t>
            </a:r>
          </a:p>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lang="ro-RO" sz="1000" kern="0" baseline="0" dirty="0">
                <a:solidFill>
                  <a:srgbClr val="000000"/>
                </a:solidFill>
              </a:rPr>
              <a:t>Fără</a:t>
            </a:r>
            <a:r>
              <a:rPr lang="ro-RO" sz="1000" kern="0" dirty="0">
                <a:solidFill>
                  <a:srgbClr val="000000"/>
                </a:solidFill>
              </a:rPr>
              <a:t> acoperirea hidrofilă, eficiența modului de încălzire în condiții de vreme rece poate fi redusă din cauza înghețării schimbătorului de căldură.</a:t>
            </a:r>
          </a:p>
        </p:txBody>
      </p:sp>
      <p:sp>
        <p:nvSpPr>
          <p:cNvPr id="29" name="TextBox 28">
            <a:extLst>
              <a:ext uri="{FF2B5EF4-FFF2-40B4-BE49-F238E27FC236}">
                <a16:creationId xmlns:a16="http://schemas.microsoft.com/office/drawing/2014/main" id="{8A4834CA-C91F-4A0E-AEF7-FC7D2383042B}"/>
              </a:ext>
            </a:extLst>
          </p:cNvPr>
          <p:cNvSpPr txBox="1"/>
          <p:nvPr/>
        </p:nvSpPr>
        <p:spPr>
          <a:xfrm>
            <a:off x="8199849" y="958491"/>
            <a:ext cx="2745050" cy="1061829"/>
          </a:xfrm>
          <a:prstGeom prst="rect">
            <a:avLst/>
          </a:prstGeom>
          <a:solidFill>
            <a:srgbClr val="262626"/>
          </a:solidFill>
        </p:spPr>
        <p:txBody>
          <a:bodyPr wrap="square">
            <a:spAutoFit/>
          </a:bodyPr>
          <a:lstStyle/>
          <a:p>
            <a:pPr marR="0" algn="l" defTabSz="914400" eaLnBrk="1" fontAlgn="auto" latinLnBrk="0" hangingPunct="1">
              <a:spcBef>
                <a:spcPts val="0"/>
              </a:spcBef>
              <a:spcAft>
                <a:spcPts val="0"/>
              </a:spcAft>
              <a:buClrTx/>
              <a:buSzTx/>
              <a:buFontTx/>
              <a:buNone/>
              <a:tabLst/>
            </a:pPr>
            <a:r>
              <a:rPr kumimoji="0" lang="ro-RO" sz="900" b="1" i="0" u="none" strike="noStrike" kern="0" cap="none" spc="0" normalizeH="0" baseline="0" noProof="0" dirty="0">
                <a:ln>
                  <a:noFill/>
                </a:ln>
                <a:solidFill>
                  <a:srgbClr val="0F7DFF"/>
                </a:solidFill>
                <a:effectLst/>
                <a:uLnTx/>
                <a:uFillTx/>
              </a:rPr>
              <a:t>Acoperirea unică anticoroziune aurie a schimbătorului de căldură î</a:t>
            </a:r>
            <a:r>
              <a:rPr lang="ro-RO" sz="900" b="1" kern="0" dirty="0">
                <a:solidFill>
                  <a:srgbClr val="0F7DFF"/>
                </a:solidFill>
              </a:rPr>
              <a:t>i conferă rezistență împotriva acțiunii aerului sărat, a ploii și altor e</a:t>
            </a:r>
            <a:r>
              <a:rPr kumimoji="0" lang="ro-RO" sz="900" b="1" i="0" u="none" strike="noStrike" kern="0" cap="none" spc="0" normalizeH="0" baseline="0" noProof="0" dirty="0" err="1">
                <a:ln>
                  <a:noFill/>
                </a:ln>
                <a:solidFill>
                  <a:srgbClr val="0F7DFF"/>
                </a:solidFill>
                <a:effectLst/>
                <a:uLnTx/>
                <a:uFillTx/>
              </a:rPr>
              <a:t>lemente</a:t>
            </a:r>
            <a:r>
              <a:rPr kumimoji="0" lang="ro-RO" sz="900" b="1" i="0" u="none" strike="noStrike" kern="0" cap="none" spc="0" normalizeH="0" baseline="0" noProof="0" dirty="0">
                <a:ln>
                  <a:noFill/>
                </a:ln>
                <a:solidFill>
                  <a:srgbClr val="0F7DFF"/>
                </a:solidFill>
                <a:effectLst/>
                <a:uLnTx/>
                <a:uFillTx/>
              </a:rPr>
              <a:t> corozive. De asemenea,</a:t>
            </a:r>
            <a:r>
              <a:rPr kumimoji="0" lang="ro-RO" sz="900" b="1" i="0" u="none" strike="noStrike" kern="0" cap="none" spc="0" normalizeH="0" noProof="0" dirty="0">
                <a:ln>
                  <a:noFill/>
                </a:ln>
                <a:solidFill>
                  <a:srgbClr val="0F7DFF"/>
                </a:solidFill>
                <a:effectLst/>
                <a:uLnTx/>
                <a:uFillTx/>
              </a:rPr>
              <a:t> previne în mod eficient înmulțirea bacteriilor ș</a:t>
            </a:r>
            <a:r>
              <a:rPr lang="ro-RO" sz="900" b="1" kern="0" baseline="0" dirty="0">
                <a:solidFill>
                  <a:srgbClr val="0F7DFF"/>
                </a:solidFill>
              </a:rPr>
              <a:t>i îmbunătățește eficiența termică.</a:t>
            </a:r>
            <a:endParaRPr lang="ro-RO" sz="900" b="1" kern="0" dirty="0">
              <a:solidFill>
                <a:srgbClr val="0F7DFF"/>
              </a:solidFill>
            </a:endParaRPr>
          </a:p>
          <a:p>
            <a:pPr marR="0" algn="l" defTabSz="914400" eaLnBrk="1" fontAlgn="auto" latinLnBrk="0" hangingPunct="1">
              <a:spcBef>
                <a:spcPts val="0"/>
              </a:spcBef>
              <a:spcAft>
                <a:spcPts val="0"/>
              </a:spcAft>
              <a:buClrTx/>
              <a:buSzTx/>
              <a:buFontTx/>
              <a:buNone/>
              <a:tabLst/>
            </a:pPr>
            <a:endParaRPr kumimoji="0" lang="en-US" sz="900" b="1" i="0" u="none" strike="noStrike" kern="0" cap="none" spc="0" normalizeH="0" noProof="0" dirty="0">
              <a:ln>
                <a:noFill/>
              </a:ln>
              <a:solidFill>
                <a:srgbClr val="0F7DFF"/>
              </a:solidFill>
              <a:effectLst/>
              <a:uLnTx/>
              <a:uFillTx/>
            </a:endParaRPr>
          </a:p>
        </p:txBody>
      </p:sp>
      <p:sp>
        <p:nvSpPr>
          <p:cNvPr id="32" name="TextBox 31">
            <a:extLst>
              <a:ext uri="{FF2B5EF4-FFF2-40B4-BE49-F238E27FC236}">
                <a16:creationId xmlns:a16="http://schemas.microsoft.com/office/drawing/2014/main" id="{B628E85F-9968-484A-91F9-F3FEC05B2158}"/>
              </a:ext>
            </a:extLst>
          </p:cNvPr>
          <p:cNvSpPr txBox="1"/>
          <p:nvPr/>
        </p:nvSpPr>
        <p:spPr>
          <a:xfrm>
            <a:off x="172113" y="4961142"/>
            <a:ext cx="10632011" cy="682238"/>
          </a:xfrm>
          <a:prstGeom prst="rect">
            <a:avLst/>
          </a:prstGeom>
          <a:noFill/>
        </p:spPr>
        <p:txBody>
          <a:bodyPr wrap="square">
            <a:spAutoFit/>
          </a:bodyPr>
          <a:lstStyle/>
          <a:p>
            <a:pPr marR="0" algn="l" defTabSz="914400" eaLnBrk="1" fontAlgn="auto" latinLnBrk="0" hangingPunct="1">
              <a:spcBef>
                <a:spcPts val="500"/>
              </a:spcBef>
              <a:spcAft>
                <a:spcPts val="0"/>
              </a:spcAft>
              <a:buClrTx/>
              <a:buSzTx/>
              <a:tabLst/>
            </a:pPr>
            <a:r>
              <a:rPr lang="ro-RO" sz="1000" kern="0" dirty="0">
                <a:solidFill>
                  <a:srgbClr val="000000"/>
                </a:solidFill>
              </a:rPr>
              <a:t>Rezultatul testului pentru coroziunea internă efectuat în conformitate cu GB/T10125-2012 / ISO 9227: 2006</a:t>
            </a:r>
          </a:p>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kumimoji="0" lang="ro-RO" sz="1000" b="0" i="0" u="none" strike="noStrike" kern="0" cap="none" spc="0" normalizeH="0" baseline="0" noProof="0" dirty="0">
                <a:ln>
                  <a:noFill/>
                </a:ln>
                <a:solidFill>
                  <a:srgbClr val="000000"/>
                </a:solidFill>
                <a:effectLst/>
                <a:uLnTx/>
                <a:uFillTx/>
              </a:rPr>
              <a:t>Eșantionul</a:t>
            </a:r>
            <a:r>
              <a:rPr kumimoji="0" lang="ro-RO" sz="1000" b="0" i="0" u="none" strike="noStrike" kern="0" cap="none" spc="0" normalizeH="0" noProof="0" dirty="0">
                <a:ln>
                  <a:noFill/>
                </a:ln>
                <a:solidFill>
                  <a:srgbClr val="000000"/>
                </a:solidFill>
                <a:effectLst/>
                <a:uLnTx/>
                <a:uFillTx/>
              </a:rPr>
              <a:t> cu tratament </a:t>
            </a:r>
            <a:r>
              <a:rPr kumimoji="0" lang="ro-RO" sz="1000" b="1" i="0" u="none" strike="noStrike" kern="0" cap="none" spc="0" normalizeH="0" noProof="0" dirty="0">
                <a:ln>
                  <a:noFill/>
                </a:ln>
                <a:solidFill>
                  <a:srgbClr val="000000"/>
                </a:solidFill>
                <a:effectLst/>
                <a:uLnTx/>
                <a:uFillTx/>
              </a:rPr>
              <a:t>GOLD FIN </a:t>
            </a:r>
            <a:r>
              <a:rPr kumimoji="0" lang="ro-RO" sz="1000" b="0" i="0" u="none" strike="noStrike" kern="0" cap="none" spc="0" normalizeH="0" noProof="0" dirty="0">
                <a:ln>
                  <a:noFill/>
                </a:ln>
                <a:solidFill>
                  <a:srgbClr val="000000"/>
                </a:solidFill>
                <a:effectLst/>
                <a:uLnTx/>
                <a:uFillTx/>
              </a:rPr>
              <a:t>a fost supus unei testări de 1000 de ore în ceață salină fără nicio urmă de coroziune.</a:t>
            </a:r>
          </a:p>
          <a:p>
            <a:pPr marL="171450" marR="0" indent="-171450" algn="l" defTabSz="914400" eaLnBrk="1" fontAlgn="auto" latinLnBrk="0" hangingPunct="1">
              <a:spcBef>
                <a:spcPts val="500"/>
              </a:spcBef>
              <a:spcAft>
                <a:spcPts val="0"/>
              </a:spcAft>
              <a:buClrTx/>
              <a:buSzTx/>
              <a:buFont typeface="Wingdings" panose="05000000000000000000" pitchFamily="2" charset="2"/>
              <a:buChar char="ü"/>
              <a:tabLst/>
            </a:pPr>
            <a:r>
              <a:rPr lang="ro-RO" sz="1000" kern="0" dirty="0">
                <a:solidFill>
                  <a:srgbClr val="000000"/>
                </a:solidFill>
              </a:rPr>
              <a:t>Tr</a:t>
            </a:r>
            <a:r>
              <a:rPr lang="ro-RO" sz="1000" kern="0" baseline="0" dirty="0">
                <a:solidFill>
                  <a:srgbClr val="000000"/>
                </a:solidFill>
              </a:rPr>
              <a:t>atamentul</a:t>
            </a:r>
            <a:r>
              <a:rPr lang="ro-RO" sz="1000" kern="0" dirty="0">
                <a:solidFill>
                  <a:srgbClr val="000000"/>
                </a:solidFill>
              </a:rPr>
              <a:t> </a:t>
            </a:r>
            <a:r>
              <a:rPr lang="ro-RO" sz="1000" b="1" kern="0" dirty="0">
                <a:solidFill>
                  <a:srgbClr val="000000"/>
                </a:solidFill>
              </a:rPr>
              <a:t>GOLD FIN </a:t>
            </a:r>
            <a:r>
              <a:rPr lang="ro-RO" sz="1000" kern="0" dirty="0">
                <a:solidFill>
                  <a:srgbClr val="000000"/>
                </a:solidFill>
              </a:rPr>
              <a:t>garantează protecția eficientă împotriva coroziunii.</a:t>
            </a:r>
            <a:endParaRPr lang="de-DE" sz="1000" dirty="0"/>
          </a:p>
        </p:txBody>
      </p:sp>
    </p:spTree>
    <p:custDataLst>
      <p:tags r:id="rId1"/>
    </p:custDataLst>
    <p:extLst>
      <p:ext uri="{BB962C8B-B14F-4D97-AF65-F5344CB8AC3E}">
        <p14:creationId xmlns:p14="http://schemas.microsoft.com/office/powerpoint/2010/main" val="423000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11B0-F02F-4CF4-91F9-4BBB9B0633F6}"/>
              </a:ext>
            </a:extLst>
          </p:cNvPr>
          <p:cNvSpPr>
            <a:spLocks noGrp="1"/>
          </p:cNvSpPr>
          <p:nvPr>
            <p:ph type="title"/>
          </p:nvPr>
        </p:nvSpPr>
        <p:spPr/>
        <p:txBody>
          <a:bodyPr/>
          <a:lstStyle/>
          <a:p>
            <a:r>
              <a:rPr lang="tr-TR" dirty="0">
                <a:solidFill>
                  <a:schemeClr val="tx1"/>
                </a:solidFill>
              </a:rPr>
              <a:t>Specifica</a:t>
            </a:r>
            <a:r>
              <a:rPr lang="ro-RO" dirty="0">
                <a:solidFill>
                  <a:schemeClr val="tx1"/>
                </a:solidFill>
              </a:rPr>
              <a:t>ții tehnice</a:t>
            </a:r>
            <a:endParaRPr lang="de-DE" dirty="0"/>
          </a:p>
        </p:txBody>
      </p:sp>
      <p:sp>
        <p:nvSpPr>
          <p:cNvPr id="3" name="Text Placeholder 2">
            <a:extLst>
              <a:ext uri="{FF2B5EF4-FFF2-40B4-BE49-F238E27FC236}">
                <a16:creationId xmlns:a16="http://schemas.microsoft.com/office/drawing/2014/main" id="{359B9779-F331-40B4-B4B6-C74AE65A26DA}"/>
              </a:ext>
            </a:extLst>
          </p:cNvPr>
          <p:cNvSpPr>
            <a:spLocks noGrp="1"/>
          </p:cNvSpPr>
          <p:nvPr>
            <p:ph type="body" sz="quarter" idx="15"/>
          </p:nvPr>
        </p:nvSpPr>
        <p:spPr/>
        <p:txBody>
          <a:bodyPr/>
          <a:lstStyle/>
          <a:p>
            <a:r>
              <a:rPr lang="en-US" b="1" dirty="0">
                <a:solidFill>
                  <a:srgbClr val="960465"/>
                </a:solidFill>
              </a:rPr>
              <a:t>Climate 2000</a:t>
            </a:r>
            <a:endParaRPr lang="en-GB" b="1" dirty="0">
              <a:solidFill>
                <a:srgbClr val="960465"/>
              </a:solidFill>
            </a:endParaRPr>
          </a:p>
        </p:txBody>
      </p:sp>
      <p:graphicFrame>
        <p:nvGraphicFramePr>
          <p:cNvPr id="8" name="Content Placeholder 7">
            <a:extLst>
              <a:ext uri="{FF2B5EF4-FFF2-40B4-BE49-F238E27FC236}">
                <a16:creationId xmlns:a16="http://schemas.microsoft.com/office/drawing/2014/main" id="{0CFE0B57-C9A5-4479-8684-67254886B1F0}"/>
              </a:ext>
            </a:extLst>
          </p:cNvPr>
          <p:cNvGraphicFramePr>
            <a:graphicFrameLocks noGrp="1"/>
          </p:cNvGraphicFramePr>
          <p:nvPr>
            <p:ph sz="quarter" idx="1"/>
            <p:extLst>
              <p:ext uri="{D42A27DB-BD31-4B8C-83A1-F6EECF244321}">
                <p14:modId xmlns:p14="http://schemas.microsoft.com/office/powerpoint/2010/main" val="760473673"/>
              </p:ext>
            </p:extLst>
          </p:nvPr>
        </p:nvGraphicFramePr>
        <p:xfrm>
          <a:off x="205200" y="1134207"/>
          <a:ext cx="10558800" cy="4388406"/>
        </p:xfrm>
        <a:graphic>
          <a:graphicData uri="http://schemas.openxmlformats.org/drawingml/2006/table">
            <a:tbl>
              <a:tblPr>
                <a:tableStyleId>{616DA210-FB5B-4158-B5E0-FEB733F419BA}</a:tableStyleId>
              </a:tblPr>
              <a:tblGrid>
                <a:gridCol w="1325074">
                  <a:extLst>
                    <a:ext uri="{9D8B030D-6E8A-4147-A177-3AD203B41FA5}">
                      <a16:colId xmlns:a16="http://schemas.microsoft.com/office/drawing/2014/main" val="3498509716"/>
                    </a:ext>
                  </a:extLst>
                </a:gridCol>
                <a:gridCol w="1433146">
                  <a:extLst>
                    <a:ext uri="{9D8B030D-6E8A-4147-A177-3AD203B41FA5}">
                      <a16:colId xmlns:a16="http://schemas.microsoft.com/office/drawing/2014/main" val="2599701663"/>
                    </a:ext>
                  </a:extLst>
                </a:gridCol>
                <a:gridCol w="1063869">
                  <a:extLst>
                    <a:ext uri="{9D8B030D-6E8A-4147-A177-3AD203B41FA5}">
                      <a16:colId xmlns:a16="http://schemas.microsoft.com/office/drawing/2014/main" val="2247055048"/>
                    </a:ext>
                  </a:extLst>
                </a:gridCol>
                <a:gridCol w="1820008">
                  <a:extLst>
                    <a:ext uri="{9D8B030D-6E8A-4147-A177-3AD203B41FA5}">
                      <a16:colId xmlns:a16="http://schemas.microsoft.com/office/drawing/2014/main" val="2000951321"/>
                    </a:ext>
                  </a:extLst>
                </a:gridCol>
                <a:gridCol w="1459523">
                  <a:extLst>
                    <a:ext uri="{9D8B030D-6E8A-4147-A177-3AD203B41FA5}">
                      <a16:colId xmlns:a16="http://schemas.microsoft.com/office/drawing/2014/main" val="1459242862"/>
                    </a:ext>
                  </a:extLst>
                </a:gridCol>
                <a:gridCol w="1732084">
                  <a:extLst>
                    <a:ext uri="{9D8B030D-6E8A-4147-A177-3AD203B41FA5}">
                      <a16:colId xmlns:a16="http://schemas.microsoft.com/office/drawing/2014/main" val="1077322717"/>
                    </a:ext>
                  </a:extLst>
                </a:gridCol>
                <a:gridCol w="1725096">
                  <a:extLst>
                    <a:ext uri="{9D8B030D-6E8A-4147-A177-3AD203B41FA5}">
                      <a16:colId xmlns:a16="http://schemas.microsoft.com/office/drawing/2014/main" val="3430714937"/>
                    </a:ext>
                  </a:extLst>
                </a:gridCol>
              </a:tblGrid>
              <a:tr h="154020">
                <a:tc gridSpan="3">
                  <a:txBody>
                    <a:bodyPr/>
                    <a:lstStyle/>
                    <a:p>
                      <a:pPr algn="ctr" fontAlgn="ctr"/>
                      <a:r>
                        <a:rPr lang="en-US" sz="800" u="none" strike="noStrike">
                          <a:solidFill>
                            <a:schemeClr val="bg1"/>
                          </a:solidFill>
                          <a:effectLst/>
                        </a:rPr>
                        <a:t> </a:t>
                      </a:r>
                      <a:endParaRPr lang="en-US" sz="800" b="1" i="0" u="none" strike="noStrike">
                        <a:solidFill>
                          <a:schemeClr val="bg1"/>
                        </a:solidFill>
                        <a:effectLst/>
                        <a:latin typeface="Arial" panose="020B0604020202020204" pitchFamily="34" charset="0"/>
                      </a:endParaRPr>
                    </a:p>
                  </a:txBody>
                  <a:tcPr marL="6163" marR="6163" marT="6163" marB="0" anchor="ctr">
                    <a:solidFill>
                      <a:srgbClr val="004975"/>
                    </a:solidFill>
                  </a:tcPr>
                </a:tc>
                <a:tc hMerge="1">
                  <a:txBody>
                    <a:bodyPr/>
                    <a:lstStyle/>
                    <a:p>
                      <a:endParaRPr lang="de-DE"/>
                    </a:p>
                  </a:txBody>
                  <a:tcPr/>
                </a:tc>
                <a:tc hMerge="1">
                  <a:txBody>
                    <a:bodyPr/>
                    <a:lstStyle/>
                    <a:p>
                      <a:endParaRPr lang="de-DE"/>
                    </a:p>
                  </a:txBody>
                  <a:tcPr/>
                </a:tc>
                <a:tc>
                  <a:txBody>
                    <a:bodyPr/>
                    <a:lstStyle/>
                    <a:p>
                      <a:pPr algn="ctr" rtl="0" fontAlgn="ctr"/>
                      <a:r>
                        <a:rPr lang="en-US" sz="900" b="1" u="none" strike="noStrike" dirty="0">
                          <a:solidFill>
                            <a:schemeClr val="bg1"/>
                          </a:solidFill>
                          <a:effectLst/>
                        </a:rPr>
                        <a:t>CL2000-Set 26 WE</a:t>
                      </a:r>
                      <a:endParaRPr lang="en-US" sz="900" b="1" i="0" u="none" strike="noStrike" dirty="0">
                        <a:solidFill>
                          <a:schemeClr val="bg1"/>
                        </a:solidFill>
                        <a:effectLst/>
                        <a:latin typeface="Bosch Office Sans" pitchFamily="2" charset="0"/>
                      </a:endParaRPr>
                    </a:p>
                  </a:txBody>
                  <a:tcPr marL="6163" marR="6163" marT="6163" marB="0" anchor="ctr">
                    <a:solidFill>
                      <a:srgbClr val="004975"/>
                    </a:solidFill>
                  </a:tcPr>
                </a:tc>
                <a:tc>
                  <a:txBody>
                    <a:bodyPr/>
                    <a:lstStyle/>
                    <a:p>
                      <a:pPr algn="ctr" rtl="0" fontAlgn="ctr"/>
                      <a:r>
                        <a:rPr lang="en-US" sz="900" b="1" u="none" strike="noStrike">
                          <a:solidFill>
                            <a:schemeClr val="bg1"/>
                          </a:solidFill>
                          <a:effectLst/>
                        </a:rPr>
                        <a:t>CL2000-Set 35 WE</a:t>
                      </a:r>
                      <a:endParaRPr lang="en-US" sz="900" b="1" i="0" u="none" strike="noStrike">
                        <a:solidFill>
                          <a:schemeClr val="bg1"/>
                        </a:solidFill>
                        <a:effectLst/>
                        <a:latin typeface="Bosch Office Sans" pitchFamily="2" charset="0"/>
                      </a:endParaRPr>
                    </a:p>
                  </a:txBody>
                  <a:tcPr marL="6163" marR="6163" marT="6163" marB="0" anchor="ctr">
                    <a:solidFill>
                      <a:srgbClr val="004975"/>
                    </a:solidFill>
                  </a:tcPr>
                </a:tc>
                <a:tc>
                  <a:txBody>
                    <a:bodyPr/>
                    <a:lstStyle/>
                    <a:p>
                      <a:pPr algn="ctr" rtl="0" fontAlgn="ctr"/>
                      <a:r>
                        <a:rPr lang="en-US" sz="900" b="1" u="none" strike="noStrike" dirty="0">
                          <a:solidFill>
                            <a:schemeClr val="bg1"/>
                          </a:solidFill>
                          <a:effectLst/>
                        </a:rPr>
                        <a:t>CL2000-Set 53 WE</a:t>
                      </a:r>
                      <a:endParaRPr lang="en-US" sz="900" b="1" i="0" u="none" strike="noStrike" dirty="0">
                        <a:solidFill>
                          <a:schemeClr val="bg1"/>
                        </a:solidFill>
                        <a:effectLst/>
                        <a:latin typeface="Bosch Office Sans" pitchFamily="2" charset="0"/>
                      </a:endParaRPr>
                    </a:p>
                  </a:txBody>
                  <a:tcPr marL="6163" marR="6163" marT="6163" marB="0" anchor="ctr">
                    <a:solidFill>
                      <a:srgbClr val="004975"/>
                    </a:solidFill>
                  </a:tcPr>
                </a:tc>
                <a:tc>
                  <a:txBody>
                    <a:bodyPr/>
                    <a:lstStyle/>
                    <a:p>
                      <a:pPr algn="ctr" rtl="0" fontAlgn="ctr"/>
                      <a:r>
                        <a:rPr lang="en-US" sz="900" b="1" u="none" strike="noStrike" dirty="0">
                          <a:solidFill>
                            <a:schemeClr val="bg1"/>
                          </a:solidFill>
                          <a:effectLst/>
                        </a:rPr>
                        <a:t>CL2000-Set 70 WE</a:t>
                      </a:r>
                      <a:endParaRPr lang="en-US" sz="900" b="1" i="0" u="none" strike="noStrike" dirty="0">
                        <a:solidFill>
                          <a:schemeClr val="bg1"/>
                        </a:solidFill>
                        <a:effectLst/>
                        <a:latin typeface="Bosch Office Sans" pitchFamily="2" charset="0"/>
                      </a:endParaRPr>
                    </a:p>
                  </a:txBody>
                  <a:tcPr marL="6163" marR="6163" marT="6163" marB="0" anchor="ctr">
                    <a:solidFill>
                      <a:srgbClr val="004975"/>
                    </a:solidFill>
                  </a:tcPr>
                </a:tc>
                <a:extLst>
                  <a:ext uri="{0D108BD9-81ED-4DB2-BD59-A6C34878D82A}">
                    <a16:rowId xmlns:a16="http://schemas.microsoft.com/office/drawing/2014/main" val="1501473377"/>
                  </a:ext>
                </a:extLst>
              </a:tr>
              <a:tr h="147324">
                <a:tc gridSpan="2">
                  <a:txBody>
                    <a:bodyPr/>
                    <a:lstStyle/>
                    <a:p>
                      <a:pPr algn="l" fontAlgn="ctr"/>
                      <a:r>
                        <a:rPr lang="en-US" sz="750" b="1" u="none" strike="noStrike">
                          <a:effectLst/>
                        </a:rPr>
                        <a:t>Alimentare electrică</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Ph-V-Hz</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dirty="0">
                          <a:effectLst/>
                        </a:rPr>
                        <a:t>220-240V,1Ph,50Hz</a:t>
                      </a:r>
                      <a:endParaRPr lang="en-US" sz="750" b="0" i="0" u="none" strike="noStrike" dirty="0">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220-240V,1Ph,50Hz</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220-240V,1Ph,50Hz</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dirty="0">
                          <a:effectLst/>
                        </a:rPr>
                        <a:t>220-240V,1Ph,50Hz</a:t>
                      </a:r>
                      <a:endParaRPr lang="en-US" sz="750" b="0" i="0" u="none" strike="noStrike" dirty="0">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170949673"/>
                  </a:ext>
                </a:extLst>
              </a:tr>
              <a:tr h="147324">
                <a:tc gridSpan="2">
                  <a:txBody>
                    <a:bodyPr/>
                    <a:lstStyle/>
                    <a:p>
                      <a:pPr algn="l" fontAlgn="ctr"/>
                      <a:r>
                        <a:rPr lang="en-US" sz="750" b="1" u="none" strike="noStrike">
                          <a:effectLst/>
                        </a:rPr>
                        <a:t>Capacitate nominală de răcire</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Btu/h</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9000(3100~11600)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12000(3800~14200)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18000(6200~21000)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24000(7100~27000)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194287283"/>
                  </a:ext>
                </a:extLst>
              </a:tr>
              <a:tr h="147324">
                <a:tc gridSpan="2">
                  <a:txBody>
                    <a:bodyPr/>
                    <a:lstStyle/>
                    <a:p>
                      <a:pPr algn="l" fontAlgn="ctr"/>
                      <a:r>
                        <a:rPr lang="en-US" sz="750" b="1" u="none" strike="noStrike">
                          <a:effectLst/>
                        </a:rPr>
                        <a:t>Putere intrare răcire</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732（100~1240)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1213（130~1580)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1550（140~2300)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2600（420~3150)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75279754"/>
                  </a:ext>
                </a:extLst>
              </a:tr>
              <a:tr h="147324">
                <a:tc gridSpan="2">
                  <a:txBody>
                    <a:bodyPr/>
                    <a:lstStyle/>
                    <a:p>
                      <a:pPr algn="l" fontAlgn="ctr"/>
                      <a:r>
                        <a:rPr lang="en-US" sz="750" b="1" u="none" strike="noStrike">
                          <a:effectLst/>
                        </a:rPr>
                        <a:t>Intensitate răcire</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A</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3,18（0,4~5,4)</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5,27（0,5~6,9)</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6,7（0,6~10)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11,5（1,8~13,8)</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359347983"/>
                  </a:ext>
                </a:extLst>
              </a:tr>
              <a:tr h="147324">
                <a:tc gridSpan="2">
                  <a:txBody>
                    <a:bodyPr/>
                    <a:lstStyle/>
                    <a:p>
                      <a:pPr algn="l" fontAlgn="ctr"/>
                      <a:r>
                        <a:rPr lang="en-US" sz="750" b="1" u="none" strike="noStrike">
                          <a:effectLst/>
                        </a:rPr>
                        <a:t>Capacitate nominală de încălzire  </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Btu/h</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dirty="0">
                          <a:effectLst/>
                        </a:rPr>
                        <a:t>10000(2800~11500)</a:t>
                      </a:r>
                      <a:endParaRPr lang="en-US" sz="750" b="0" i="0" u="none" strike="noStrike" dirty="0">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13000(3700~14400)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19000(4400~23000)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25000(5500~27000)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142576452"/>
                  </a:ext>
                </a:extLst>
              </a:tr>
              <a:tr h="147324">
                <a:tc gridSpan="2">
                  <a:txBody>
                    <a:bodyPr/>
                    <a:lstStyle/>
                    <a:p>
                      <a:pPr algn="l" fontAlgn="ctr"/>
                      <a:r>
                        <a:rPr lang="en-US" sz="750" b="1" u="none" strike="noStrike">
                          <a:effectLst/>
                        </a:rPr>
                        <a:t>Putere intrare încălzire</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733（120~1200)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1088（100~1680)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1570（220~2350)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2400（300~2750)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26454385"/>
                  </a:ext>
                </a:extLst>
              </a:tr>
              <a:tr h="147324">
                <a:tc gridSpan="2">
                  <a:txBody>
                    <a:bodyPr/>
                    <a:lstStyle/>
                    <a:p>
                      <a:pPr algn="l" fontAlgn="ctr"/>
                      <a:r>
                        <a:rPr lang="en-US" sz="750" b="1" u="none" strike="noStrike">
                          <a:effectLst/>
                        </a:rPr>
                        <a:t>Intensitate încălzire</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A</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3,18（0,5~5,2)</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4,73（0,4~6,9)</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6,8（0,95~10,2)</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11（1,3~12,2)</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851657846"/>
                  </a:ext>
                </a:extLst>
              </a:tr>
              <a:tr h="147324">
                <a:tc rowSpan="3">
                  <a:txBody>
                    <a:bodyPr/>
                    <a:lstStyle/>
                    <a:p>
                      <a:pPr algn="l" fontAlgn="ctr"/>
                      <a:r>
                        <a:rPr lang="en-US" sz="750" b="1" u="none" strike="noStrike">
                          <a:effectLst/>
                        </a:rPr>
                        <a:t>Răcire sezonieră</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l" fontAlgn="ctr"/>
                      <a:r>
                        <a:rPr lang="en-US" sz="750" b="1" u="none" strike="noStrike">
                          <a:effectLst/>
                        </a:rPr>
                        <a:t>Pdesignc</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b="1" u="none" strike="noStrike">
                          <a:effectLst/>
                        </a:rPr>
                        <a:t>kW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5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 </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355056642"/>
                  </a:ext>
                </a:extLst>
              </a:tr>
              <a:tr h="147324">
                <a:tc vMerge="1">
                  <a:txBody>
                    <a:bodyPr/>
                    <a:lstStyle/>
                    <a:p>
                      <a:endParaRPr lang="de-DE"/>
                    </a:p>
                  </a:txBody>
                  <a:tcPr/>
                </a:tc>
                <a:tc>
                  <a:txBody>
                    <a:bodyPr/>
                    <a:lstStyle/>
                    <a:p>
                      <a:r>
                        <a:rPr lang="en-US" sz="750" b="1" u="none" strike="noStrike">
                          <a:effectLst/>
                        </a:rPr>
                        <a:t>SEER</a:t>
                      </a:r>
                      <a:endParaRPr lang="de-DE" sz="750" b="1"/>
                    </a:p>
                  </a:txBody>
                  <a:tcPr marL="6163" marR="6163" marT="6163" marB="0" anchor="ctr"/>
                </a:tc>
                <a:tc>
                  <a:txBody>
                    <a:bodyPr/>
                    <a:lstStyle/>
                    <a:p>
                      <a:pPr algn="ctr" fontAlgn="ctr"/>
                      <a:r>
                        <a:rPr lang="en-US" sz="750" b="1" u="none" strike="noStrike">
                          <a:effectLst/>
                        </a:rPr>
                        <a:t>W/W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6,30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6,10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7,40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6,10 </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036584363"/>
                  </a:ext>
                </a:extLst>
              </a:tr>
              <a:tr h="147324">
                <a:tc vMerge="1">
                  <a:txBody>
                    <a:bodyPr/>
                    <a:lstStyle/>
                    <a:p>
                      <a:endParaRPr lang="de-DE"/>
                    </a:p>
                  </a:txBody>
                  <a:tcPr/>
                </a:tc>
                <a:tc>
                  <a:txBody>
                    <a:bodyPr/>
                    <a:lstStyle/>
                    <a:p>
                      <a:r>
                        <a:rPr lang="en-US" sz="750" b="1" u="none" strike="noStrike">
                          <a:effectLst/>
                        </a:rPr>
                        <a:t>Clasă de eficiență energetică</a:t>
                      </a:r>
                      <a:endParaRPr lang="de-DE" sz="750" b="1"/>
                    </a:p>
                  </a:txBody>
                  <a:tcPr marL="6163" marR="6163" marT="6163" marB="0" anchor="ctr"/>
                </a:tc>
                <a:tc>
                  <a:txBody>
                    <a:bodyPr/>
                    <a:lstStyle/>
                    <a:p>
                      <a:pPr algn="ctr" fontAlgn="ctr"/>
                      <a:r>
                        <a:rPr lang="en-US" sz="750" b="1" u="none" strike="noStrike">
                          <a:effectLst/>
                        </a:rPr>
                        <a:t>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378007683"/>
                  </a:ext>
                </a:extLst>
              </a:tr>
              <a:tr h="147324">
                <a:tc rowSpan="4">
                  <a:txBody>
                    <a:bodyPr/>
                    <a:lstStyle/>
                    <a:p>
                      <a:pPr algn="l" fontAlgn="ctr"/>
                      <a:r>
                        <a:rPr lang="en-US" sz="750" b="1" u="none" strike="noStrike">
                          <a:effectLst/>
                        </a:rPr>
                        <a:t>Încălzire (medie)</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l" fontAlgn="ctr"/>
                      <a:r>
                        <a:rPr lang="en-US" sz="750" b="1" u="none" strike="noStrike">
                          <a:effectLst/>
                        </a:rPr>
                        <a:t>Pdesignh</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b="1" u="none" strike="noStrike">
                          <a:effectLst/>
                        </a:rPr>
                        <a:t>kW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5 </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4013794788"/>
                  </a:ext>
                </a:extLst>
              </a:tr>
              <a:tr h="147324">
                <a:tc vMerge="1">
                  <a:txBody>
                    <a:bodyPr/>
                    <a:lstStyle/>
                    <a:p>
                      <a:endParaRPr lang="de-DE"/>
                    </a:p>
                  </a:txBody>
                  <a:tcPr/>
                </a:tc>
                <a:tc>
                  <a:txBody>
                    <a:bodyPr/>
                    <a:lstStyle/>
                    <a:p>
                      <a:r>
                        <a:rPr lang="en-US" sz="750" b="1" u="none" strike="noStrike">
                          <a:effectLst/>
                        </a:rPr>
                        <a:t>SCOP</a:t>
                      </a:r>
                      <a:endParaRPr lang="de-DE" sz="750" b="1"/>
                    </a:p>
                  </a:txBody>
                  <a:tcPr marL="6163" marR="6163" marT="6163" marB="0" anchor="ctr"/>
                </a:tc>
                <a:tc>
                  <a:txBody>
                    <a:bodyPr/>
                    <a:lstStyle/>
                    <a:p>
                      <a:pPr algn="ctr" fontAlgn="ctr"/>
                      <a:r>
                        <a:rPr lang="en-US" sz="750" b="1" u="none" strike="noStrike">
                          <a:effectLst/>
                        </a:rPr>
                        <a:t>W/W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 </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407268736"/>
                  </a:ext>
                </a:extLst>
              </a:tr>
              <a:tr h="147324">
                <a:tc vMerge="1">
                  <a:txBody>
                    <a:bodyPr/>
                    <a:lstStyle/>
                    <a:p>
                      <a:endParaRPr lang="de-DE"/>
                    </a:p>
                  </a:txBody>
                  <a:tcPr/>
                </a:tc>
                <a:tc>
                  <a:txBody>
                    <a:bodyPr/>
                    <a:lstStyle/>
                    <a:p>
                      <a:r>
                        <a:rPr lang="en-US" sz="750" b="1" u="none" strike="noStrike">
                          <a:effectLst/>
                        </a:rPr>
                        <a:t>Clasă de eficiență energetică</a:t>
                      </a:r>
                      <a:endParaRPr lang="de-DE" sz="750" b="1"/>
                    </a:p>
                  </a:txBody>
                  <a:tcPr marL="6163" marR="6163" marT="6163" marB="0" anchor="ctr"/>
                </a:tc>
                <a:tc>
                  <a:txBody>
                    <a:bodyPr/>
                    <a:lstStyle/>
                    <a:p>
                      <a:pPr algn="ctr" fontAlgn="ctr"/>
                      <a:r>
                        <a:rPr lang="en-US" sz="750" b="1" u="none" strike="noStrike">
                          <a:effectLst/>
                        </a:rPr>
                        <a:t>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987863420"/>
                  </a:ext>
                </a:extLst>
              </a:tr>
              <a:tr h="147324">
                <a:tc vMerge="1">
                  <a:txBody>
                    <a:bodyPr/>
                    <a:lstStyle/>
                    <a:p>
                      <a:endParaRPr lang="de-DE"/>
                    </a:p>
                  </a:txBody>
                  <a:tcPr/>
                </a:tc>
                <a:tc>
                  <a:txBody>
                    <a:bodyPr/>
                    <a:lstStyle/>
                    <a:p>
                      <a:r>
                        <a:rPr lang="en-US" sz="750" b="1" u="none" strike="noStrike" dirty="0" err="1">
                          <a:effectLst/>
                        </a:rPr>
                        <a:t>Tbiv</a:t>
                      </a:r>
                      <a:endParaRPr lang="de-DE" sz="750" b="1" dirty="0"/>
                    </a:p>
                  </a:txBody>
                  <a:tcPr marL="6163" marR="6163" marT="6163" marB="0" anchor="ctr"/>
                </a:tc>
                <a:tc>
                  <a:txBody>
                    <a:bodyPr/>
                    <a:lstStyle/>
                    <a:p>
                      <a:pPr algn="ctr" fontAlgn="ctr"/>
                      <a:r>
                        <a:rPr lang="en-US" sz="750" b="1" u="none" strike="noStrike">
                          <a:effectLst/>
                        </a:rPr>
                        <a:t>℃</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141831551"/>
                  </a:ext>
                </a:extLst>
              </a:tr>
              <a:tr h="147324">
                <a:tc gridSpan="2">
                  <a:txBody>
                    <a:bodyPr/>
                    <a:lstStyle/>
                    <a:p>
                      <a:pPr algn="l" fontAlgn="ctr"/>
                      <a:r>
                        <a:rPr lang="en-US" sz="750" b="1" u="none" strike="noStrike">
                          <a:effectLst/>
                        </a:rPr>
                        <a:t>Tol</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-15</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-15</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-15</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-15</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1940912654"/>
                  </a:ext>
                </a:extLst>
              </a:tr>
              <a:tr h="147324">
                <a:tc gridSpan="2">
                  <a:txBody>
                    <a:bodyPr/>
                    <a:lstStyle/>
                    <a:p>
                      <a:pPr algn="l" fontAlgn="ctr"/>
                      <a:r>
                        <a:rPr lang="en-US" sz="750" b="1" u="none" strike="noStrike">
                          <a:effectLst/>
                        </a:rPr>
                        <a:t>Consum max. intrare        </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2150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2150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2500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3500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1991039278"/>
                  </a:ext>
                </a:extLst>
              </a:tr>
              <a:tr h="147324">
                <a:tc gridSpan="2">
                  <a:txBody>
                    <a:bodyPr/>
                    <a:lstStyle/>
                    <a:p>
                      <a:pPr algn="l" fontAlgn="ctr"/>
                      <a:r>
                        <a:rPr lang="en-US" sz="750" b="1" u="none" strike="noStrike">
                          <a:effectLst/>
                        </a:rPr>
                        <a:t>Intensitate max.               </a:t>
                      </a:r>
                      <a:endParaRPr lang="en-US" sz="750" b="1" i="0" u="none" strike="noStrike">
                        <a:solidFill>
                          <a:srgbClr val="000000"/>
                        </a:solidFill>
                        <a:effectLst/>
                        <a:latin typeface="Arial" panose="020B0604020202020204" pitchFamily="34" charset="0"/>
                      </a:endParaRPr>
                    </a:p>
                  </a:txBody>
                  <a:tcPr marL="6163" marR="6163" marT="6163" marB="0" anchor="ctr"/>
                </a:tc>
                <a:tc hMerge="1">
                  <a:txBody>
                    <a:bodyPr/>
                    <a:lstStyle/>
                    <a:p>
                      <a:endParaRPr lang="de-DE"/>
                    </a:p>
                  </a:txBody>
                  <a:tcPr/>
                </a:tc>
                <a:tc>
                  <a:txBody>
                    <a:bodyPr/>
                    <a:lstStyle/>
                    <a:p>
                      <a:pPr algn="ctr" fontAlgn="ctr"/>
                      <a:r>
                        <a:rPr lang="en-US" sz="750" b="1" u="none" strike="noStrike">
                          <a:effectLst/>
                        </a:rPr>
                        <a:t>A</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13</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16 </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055052046"/>
                  </a:ext>
                </a:extLst>
              </a:tr>
              <a:tr h="147324">
                <a:tc rowSpan="7">
                  <a:txBody>
                    <a:bodyPr/>
                    <a:lstStyle/>
                    <a:p>
                      <a:pPr algn="l" fontAlgn="ctr"/>
                      <a:r>
                        <a:rPr lang="en-US" sz="750" b="1" u="none" strike="noStrike">
                          <a:effectLst/>
                        </a:rPr>
                        <a:t>Compresor</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l" fontAlgn="ctr"/>
                      <a:r>
                        <a:rPr lang="en-US" sz="750" b="1" u="none" strike="noStrike">
                          <a:effectLst/>
                        </a:rPr>
                        <a:t>Model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b="1" u="none" strike="noStrike">
                          <a:effectLst/>
                        </a:rPr>
                        <a:t>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KSK103D33UEZ3</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KSK103D33UEZ3</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KSN140D21UFZ</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KTM240D43UKT</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512976646"/>
                  </a:ext>
                </a:extLst>
              </a:tr>
              <a:tr h="147324">
                <a:tc vMerge="1">
                  <a:txBody>
                    <a:bodyPr/>
                    <a:lstStyle/>
                    <a:p>
                      <a:endParaRPr lang="de-DE"/>
                    </a:p>
                  </a:txBody>
                  <a:tcPr/>
                </a:tc>
                <a:tc>
                  <a:txBody>
                    <a:bodyPr/>
                    <a:lstStyle/>
                    <a:p>
                      <a:r>
                        <a:rPr lang="en-US" sz="750" b="1" u="none" strike="noStrike">
                          <a:effectLst/>
                        </a:rPr>
                        <a:t>Tip </a:t>
                      </a:r>
                      <a:endParaRPr lang="de-DE" sz="750" b="1"/>
                    </a:p>
                  </a:txBody>
                  <a:tcPr marL="6163" marR="6163" marT="6163" marB="0" anchor="ctr"/>
                </a:tc>
                <a:tc>
                  <a:txBody>
                    <a:bodyPr/>
                    <a:lstStyle/>
                    <a:p>
                      <a:pPr algn="ctr" fontAlgn="ctr"/>
                      <a:r>
                        <a:rPr lang="en-US" sz="750" b="1" u="none" strike="noStrike">
                          <a:effectLst/>
                        </a:rPr>
                        <a:t>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ROTATIV</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ROTATIV</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ROTATIV</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Dublu ROTATIV</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156258194"/>
                  </a:ext>
                </a:extLst>
              </a:tr>
              <a:tr h="147324">
                <a:tc vMerge="1">
                  <a:txBody>
                    <a:bodyPr/>
                    <a:lstStyle/>
                    <a:p>
                      <a:endParaRPr lang="de-DE"/>
                    </a:p>
                  </a:txBody>
                  <a:tcPr/>
                </a:tc>
                <a:tc>
                  <a:txBody>
                    <a:bodyPr/>
                    <a:lstStyle/>
                    <a:p>
                      <a:r>
                        <a:rPr lang="en-US" sz="750" b="1" u="none" strike="noStrike">
                          <a:effectLst/>
                        </a:rPr>
                        <a:t>Marcă</a:t>
                      </a:r>
                      <a:endParaRPr lang="de-DE" sz="750" b="1"/>
                    </a:p>
                  </a:txBody>
                  <a:tcPr marL="6163" marR="6163" marT="6163" marB="0" anchor="ctr"/>
                </a:tc>
                <a:tc>
                  <a:txBody>
                    <a:bodyPr/>
                    <a:lstStyle/>
                    <a:p>
                      <a:pPr algn="ctr" fontAlgn="ctr"/>
                      <a:r>
                        <a:rPr lang="en-US" sz="750" b="1" u="none" strike="noStrike">
                          <a:effectLst/>
                        </a:rPr>
                        <a:t>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GMCC</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GMCC</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GMCC</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GMCC</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916351022"/>
                  </a:ext>
                </a:extLst>
              </a:tr>
              <a:tr h="147324">
                <a:tc vMerge="1">
                  <a:txBody>
                    <a:bodyPr/>
                    <a:lstStyle/>
                    <a:p>
                      <a:endParaRPr lang="de-DE"/>
                    </a:p>
                  </a:txBody>
                  <a:tcPr/>
                </a:tc>
                <a:tc>
                  <a:txBody>
                    <a:bodyPr/>
                    <a:lstStyle/>
                    <a:p>
                      <a:r>
                        <a:rPr lang="en-US" sz="750" b="1" u="none" strike="noStrike">
                          <a:effectLst/>
                        </a:rPr>
                        <a:t>Capacitate    </a:t>
                      </a:r>
                      <a:endParaRPr lang="de-DE" sz="750" b="1"/>
                    </a:p>
                  </a:txBody>
                  <a:tcPr marL="6163" marR="6163" marT="6163" marB="0" anchor="ctr"/>
                </a:tc>
                <a:tc>
                  <a:txBody>
                    <a:bodyPr/>
                    <a:lstStyle/>
                    <a:p>
                      <a:pPr algn="ctr" fontAlgn="ctr"/>
                      <a:r>
                        <a:rPr lang="en-US" sz="750" b="1" u="none" strike="noStrike">
                          <a:effectLst/>
                        </a:rPr>
                        <a:t>Btu/h</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3255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3255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4385</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7600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60519529"/>
                  </a:ext>
                </a:extLst>
              </a:tr>
              <a:tr h="147324">
                <a:tc vMerge="1">
                  <a:txBody>
                    <a:bodyPr/>
                    <a:lstStyle/>
                    <a:p>
                      <a:endParaRPr lang="de-DE"/>
                    </a:p>
                  </a:txBody>
                  <a:tcPr/>
                </a:tc>
                <a:tc>
                  <a:txBody>
                    <a:bodyPr/>
                    <a:lstStyle/>
                    <a:p>
                      <a:r>
                        <a:rPr lang="en-US" sz="750" b="1" u="none" strike="noStrike">
                          <a:effectLst/>
                        </a:rPr>
                        <a:t>Intrare       </a:t>
                      </a:r>
                      <a:endParaRPr lang="de-DE" sz="750" b="1"/>
                    </a:p>
                  </a:txBody>
                  <a:tcPr marL="6163" marR="6163" marT="6163" marB="0" anchor="ctr"/>
                </a:tc>
                <a:tc>
                  <a:txBody>
                    <a:bodyPr/>
                    <a:lstStyle/>
                    <a:p>
                      <a:pPr algn="ctr" fontAlgn="ctr"/>
                      <a:r>
                        <a:rPr lang="en-US" sz="750" b="1" u="none" strike="noStrike">
                          <a:effectLst/>
                        </a:rPr>
                        <a:t>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826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826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1140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2045</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485121268"/>
                  </a:ext>
                </a:extLst>
              </a:tr>
              <a:tr h="147324">
                <a:tc vMerge="1">
                  <a:txBody>
                    <a:bodyPr/>
                    <a:lstStyle/>
                    <a:p>
                      <a:endParaRPr lang="de-DE"/>
                    </a:p>
                  </a:txBody>
                  <a:tcPr/>
                </a:tc>
                <a:tc>
                  <a:txBody>
                    <a:bodyPr/>
                    <a:lstStyle/>
                    <a:p>
                      <a:r>
                        <a:rPr lang="en-US" sz="750" b="1" u="none" strike="noStrike">
                          <a:effectLst/>
                        </a:rPr>
                        <a:t>Intensitate nominală (RLA) </a:t>
                      </a:r>
                      <a:endParaRPr lang="de-DE" sz="750" b="1"/>
                    </a:p>
                  </a:txBody>
                  <a:tcPr marL="6163" marR="6163" marT="6163" marB="0" anchor="ctr"/>
                </a:tc>
                <a:tc>
                  <a:txBody>
                    <a:bodyPr/>
                    <a:lstStyle/>
                    <a:p>
                      <a:pPr algn="ctr" fontAlgn="ctr"/>
                      <a:r>
                        <a:rPr lang="en-US" sz="750" b="1" u="none" strike="noStrike">
                          <a:effectLst/>
                        </a:rPr>
                        <a:t>A</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5,65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5,65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7,50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9,30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743177710"/>
                  </a:ext>
                </a:extLst>
              </a:tr>
              <a:tr h="147324">
                <a:tc vMerge="1">
                  <a:txBody>
                    <a:bodyPr/>
                    <a:lstStyle/>
                    <a:p>
                      <a:endParaRPr lang="de-DE"/>
                    </a:p>
                  </a:txBody>
                  <a:tcPr/>
                </a:tc>
                <a:tc>
                  <a:txBody>
                    <a:bodyPr/>
                    <a:lstStyle/>
                    <a:p>
                      <a:r>
                        <a:rPr lang="en-US" sz="750" b="1" u="none" strike="noStrike">
                          <a:effectLst/>
                        </a:rPr>
                        <a:t>Încărcare ulei frigorific/ulei  </a:t>
                      </a:r>
                      <a:endParaRPr lang="de-DE" sz="750" b="1"/>
                    </a:p>
                  </a:txBody>
                  <a:tcPr marL="6163" marR="6163" marT="6163" marB="0" anchor="ctr"/>
                </a:tc>
                <a:tc>
                  <a:txBody>
                    <a:bodyPr/>
                    <a:lstStyle/>
                    <a:p>
                      <a:pPr algn="ctr" fontAlgn="ctr"/>
                      <a:r>
                        <a:rPr lang="en-US" sz="750" b="1" u="none" strike="noStrike">
                          <a:effectLst/>
                        </a:rPr>
                        <a:t>ml</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ULEI ESTER VG74  310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ULUI ESTER VG74  310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VG74 440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ESTER OIL VG74  620</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3265660814"/>
                  </a:ext>
                </a:extLst>
              </a:tr>
              <a:tr h="147324">
                <a:tc rowSpan="4">
                  <a:txBody>
                    <a:bodyPr/>
                    <a:lstStyle/>
                    <a:p>
                      <a:pPr algn="l" fontAlgn="ctr"/>
                      <a:r>
                        <a:rPr lang="en-US" sz="750" b="1" u="none" strike="noStrike" dirty="0">
                          <a:effectLst/>
                        </a:rPr>
                        <a:t>Motor ventilator interior</a:t>
                      </a:r>
                      <a:endParaRPr lang="en-US" sz="750" b="1" i="0" u="none" strike="noStrike" dirty="0">
                        <a:solidFill>
                          <a:srgbClr val="000000"/>
                        </a:solidFill>
                        <a:effectLst/>
                        <a:latin typeface="Arial" panose="020B0604020202020204" pitchFamily="34" charset="0"/>
                      </a:endParaRPr>
                    </a:p>
                  </a:txBody>
                  <a:tcPr marL="6163" marR="6163" marT="6163" marB="0" anchor="ctr"/>
                </a:tc>
                <a:tc>
                  <a:txBody>
                    <a:bodyPr/>
                    <a:lstStyle/>
                    <a:p>
                      <a:pPr algn="l" fontAlgn="ctr"/>
                      <a:r>
                        <a:rPr lang="en-US" sz="750" b="1" u="none" strike="noStrike">
                          <a:effectLst/>
                        </a:rPr>
                        <a:t>Model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b="1" u="none" strike="noStrike">
                          <a:effectLst/>
                        </a:rPr>
                        <a:t> </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YKFG-13-4-38L-4</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YKFG-13-4-38L-4</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ZKFP-30-8-3</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ZKFP-58-8-1-5</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255008213"/>
                  </a:ext>
                </a:extLst>
              </a:tr>
              <a:tr h="147324">
                <a:tc vMerge="1">
                  <a:txBody>
                    <a:bodyPr/>
                    <a:lstStyle/>
                    <a:p>
                      <a:endParaRPr lang="de-DE"/>
                    </a:p>
                  </a:txBody>
                  <a:tcPr/>
                </a:tc>
                <a:tc>
                  <a:txBody>
                    <a:bodyPr/>
                    <a:lstStyle/>
                    <a:p>
                      <a:r>
                        <a:rPr lang="en-US" sz="750" b="1" u="none" strike="noStrike">
                          <a:effectLst/>
                        </a:rPr>
                        <a:t>Intrare </a:t>
                      </a:r>
                      <a:endParaRPr lang="de-DE" sz="750" b="1"/>
                    </a:p>
                  </a:txBody>
                  <a:tcPr marL="6163" marR="6163" marT="6163" marB="0" anchor="ctr"/>
                </a:tc>
                <a:tc>
                  <a:txBody>
                    <a:bodyPr/>
                    <a:lstStyle/>
                    <a:p>
                      <a:pPr algn="ctr" fontAlgn="ctr"/>
                      <a:r>
                        <a:rPr lang="en-US" sz="750" b="1" u="none" strike="noStrike">
                          <a:effectLst/>
                        </a:rPr>
                        <a:t>W</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40,0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40,0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36,0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58,0 </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73552582"/>
                  </a:ext>
                </a:extLst>
              </a:tr>
              <a:tr h="147324">
                <a:tc vMerge="1">
                  <a:txBody>
                    <a:bodyPr/>
                    <a:lstStyle/>
                    <a:p>
                      <a:endParaRPr lang="de-DE"/>
                    </a:p>
                  </a:txBody>
                  <a:tcPr/>
                </a:tc>
                <a:tc>
                  <a:txBody>
                    <a:bodyPr/>
                    <a:lstStyle/>
                    <a:p>
                      <a:r>
                        <a:rPr lang="en-US" sz="750" b="1" u="none" strike="noStrike">
                          <a:effectLst/>
                        </a:rPr>
                        <a:t>Condensator       </a:t>
                      </a:r>
                      <a:endParaRPr lang="de-DE" sz="750" b="1"/>
                    </a:p>
                  </a:txBody>
                  <a:tcPr marL="6163" marR="6163" marT="6163" marB="0" anchor="ctr"/>
                </a:tc>
                <a:tc>
                  <a:txBody>
                    <a:bodyPr/>
                    <a:lstStyle/>
                    <a:p>
                      <a:pPr algn="ctr" fontAlgn="ctr"/>
                      <a:r>
                        <a:rPr lang="en-US" sz="750" b="1" u="none" strike="noStrike">
                          <a:effectLst/>
                        </a:rPr>
                        <a:t>uF</a:t>
                      </a:r>
                      <a:endParaRPr lang="en-US" sz="750" b="1"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 </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a:t>
                      </a:r>
                      <a:endParaRPr lang="en-US" sz="750" b="0" i="0" u="none" strike="noStrike">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882971430"/>
                  </a:ext>
                </a:extLst>
              </a:tr>
              <a:tr h="256638">
                <a:tc vMerge="1">
                  <a:txBody>
                    <a:bodyPr/>
                    <a:lstStyle/>
                    <a:p>
                      <a:endParaRPr lang="de-DE"/>
                    </a:p>
                  </a:txBody>
                  <a:tcPr/>
                </a:tc>
                <a:tc>
                  <a:txBody>
                    <a:bodyPr/>
                    <a:lstStyle/>
                    <a:p>
                      <a:r>
                        <a:rPr lang="en-US" sz="750" b="1" u="none" strike="noStrike" dirty="0" err="1">
                          <a:effectLst/>
                        </a:rPr>
                        <a:t>Viteză</a:t>
                      </a:r>
                      <a:r>
                        <a:rPr lang="en-US" sz="750" b="1" u="none" strike="noStrike" dirty="0">
                          <a:effectLst/>
                        </a:rPr>
                        <a:t> (</a:t>
                      </a:r>
                      <a:r>
                        <a:rPr lang="en-US" sz="750" b="1" u="none" strike="noStrike" dirty="0" err="1">
                          <a:effectLst/>
                        </a:rPr>
                        <a:t>Ridicată</a:t>
                      </a:r>
                      <a:r>
                        <a:rPr lang="en-US" sz="750" b="1" u="none" strike="noStrike" dirty="0">
                          <a:effectLst/>
                        </a:rPr>
                        <a:t>/</a:t>
                      </a:r>
                      <a:r>
                        <a:rPr lang="en-US" sz="750" b="1" u="none" strike="noStrike" dirty="0" err="1">
                          <a:effectLst/>
                        </a:rPr>
                        <a:t>Medie</a:t>
                      </a:r>
                      <a:r>
                        <a:rPr lang="en-US" sz="750" b="1" u="none" strike="noStrike" dirty="0">
                          <a:effectLst/>
                        </a:rPr>
                        <a:t>/</a:t>
                      </a:r>
                      <a:r>
                        <a:rPr lang="en-US" sz="750" b="1" u="none" strike="noStrike" dirty="0" err="1">
                          <a:effectLst/>
                        </a:rPr>
                        <a:t>Scăzută</a:t>
                      </a:r>
                      <a:r>
                        <a:rPr lang="en-US" sz="750" b="1" u="none" strike="noStrike" dirty="0">
                          <a:effectLst/>
                        </a:rPr>
                        <a:t>)</a:t>
                      </a:r>
                      <a:endParaRPr lang="de-DE" sz="750" b="1" dirty="0"/>
                    </a:p>
                  </a:txBody>
                  <a:tcPr marL="6163" marR="6163" marT="6163" marB="0" anchor="ctr"/>
                </a:tc>
                <a:tc>
                  <a:txBody>
                    <a:bodyPr/>
                    <a:lstStyle/>
                    <a:p>
                      <a:pPr algn="ctr" fontAlgn="ctr"/>
                      <a:r>
                        <a:rPr lang="en-US" sz="750" b="1" u="none" strike="noStrike" dirty="0">
                          <a:effectLst/>
                        </a:rPr>
                        <a:t>r/min</a:t>
                      </a:r>
                      <a:endParaRPr lang="en-US" sz="750" b="1" i="0" u="none" strike="noStrike" dirty="0">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1030 / 900 / 750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1150/950/750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a:effectLst/>
                        </a:rPr>
                        <a:t>1130 / 900 / 800</a:t>
                      </a:r>
                      <a:endParaRPr lang="en-US" sz="750" b="0" i="0" u="none" strike="noStrike">
                        <a:solidFill>
                          <a:srgbClr val="000000"/>
                        </a:solidFill>
                        <a:effectLst/>
                        <a:latin typeface="Arial" panose="020B0604020202020204" pitchFamily="34" charset="0"/>
                      </a:endParaRPr>
                    </a:p>
                  </a:txBody>
                  <a:tcPr marL="6163" marR="6163" marT="6163" marB="0" anchor="ctr"/>
                </a:tc>
                <a:tc>
                  <a:txBody>
                    <a:bodyPr/>
                    <a:lstStyle/>
                    <a:p>
                      <a:pPr algn="ctr" fontAlgn="ctr"/>
                      <a:r>
                        <a:rPr lang="en-US" sz="750" u="none" strike="noStrike" dirty="0">
                          <a:effectLst/>
                        </a:rPr>
                        <a:t>1130 / 900 / 800</a:t>
                      </a:r>
                      <a:endParaRPr lang="en-US" sz="750" b="0" i="0" u="none" strike="noStrike" dirty="0">
                        <a:solidFill>
                          <a:srgbClr val="000000"/>
                        </a:solidFill>
                        <a:effectLst/>
                        <a:latin typeface="Arial" panose="020B0604020202020204" pitchFamily="34" charset="0"/>
                      </a:endParaRPr>
                    </a:p>
                  </a:txBody>
                  <a:tcPr marL="6163" marR="6163" marT="6163" marB="0" anchor="ctr"/>
                </a:tc>
                <a:extLst>
                  <a:ext uri="{0D108BD9-81ED-4DB2-BD59-A6C34878D82A}">
                    <a16:rowId xmlns:a16="http://schemas.microsoft.com/office/drawing/2014/main" val="297582411"/>
                  </a:ext>
                </a:extLst>
              </a:tr>
            </a:tbl>
          </a:graphicData>
        </a:graphic>
      </p:graphicFrame>
      <p:sp>
        <p:nvSpPr>
          <p:cNvPr id="5" name="Slide Number Placeholder 4">
            <a:extLst>
              <a:ext uri="{FF2B5EF4-FFF2-40B4-BE49-F238E27FC236}">
                <a16:creationId xmlns:a16="http://schemas.microsoft.com/office/drawing/2014/main" id="{D389110D-FC52-4D13-A803-061697C40EC4}"/>
              </a:ext>
            </a:extLst>
          </p:cNvPr>
          <p:cNvSpPr>
            <a:spLocks noGrp="1"/>
          </p:cNvSpPr>
          <p:nvPr>
            <p:ph type="sldNum" sz="quarter" idx="12"/>
          </p:nvPr>
        </p:nvSpPr>
        <p:spPr/>
        <p:txBody>
          <a:bodyPr/>
          <a:lstStyle/>
          <a:p>
            <a:fld id="{4898AEC0-503E-4FA4-859C-D0F72D6E3F79}" type="slidenum">
              <a:rPr lang="en-US" noProof="1" smtClean="0"/>
              <a:pPr/>
              <a:t>8</a:t>
            </a:fld>
            <a:endParaRPr lang="en-US" noProof="1"/>
          </a:p>
        </p:txBody>
      </p:sp>
    </p:spTree>
    <p:extLst>
      <p:ext uri="{BB962C8B-B14F-4D97-AF65-F5344CB8AC3E}">
        <p14:creationId xmlns:p14="http://schemas.microsoft.com/office/powerpoint/2010/main" val="376606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11B0-F02F-4CF4-91F9-4BBB9B0633F6}"/>
              </a:ext>
            </a:extLst>
          </p:cNvPr>
          <p:cNvSpPr>
            <a:spLocks noGrp="1"/>
          </p:cNvSpPr>
          <p:nvPr>
            <p:ph type="title"/>
          </p:nvPr>
        </p:nvSpPr>
        <p:spPr/>
        <p:txBody>
          <a:bodyPr/>
          <a:lstStyle/>
          <a:p>
            <a:r>
              <a:rPr lang="tr-TR" dirty="0">
                <a:solidFill>
                  <a:schemeClr val="tx1"/>
                </a:solidFill>
              </a:rPr>
              <a:t>Specifica</a:t>
            </a:r>
            <a:r>
              <a:rPr lang="ro-RO" dirty="0">
                <a:solidFill>
                  <a:schemeClr val="tx1"/>
                </a:solidFill>
              </a:rPr>
              <a:t>ții tehnice</a:t>
            </a:r>
            <a:endParaRPr lang="de-DE" dirty="0"/>
          </a:p>
        </p:txBody>
      </p:sp>
      <p:sp>
        <p:nvSpPr>
          <p:cNvPr id="3" name="Text Placeholder 2">
            <a:extLst>
              <a:ext uri="{FF2B5EF4-FFF2-40B4-BE49-F238E27FC236}">
                <a16:creationId xmlns:a16="http://schemas.microsoft.com/office/drawing/2014/main" id="{359B9779-F331-40B4-B4B6-C74AE65A26DA}"/>
              </a:ext>
            </a:extLst>
          </p:cNvPr>
          <p:cNvSpPr>
            <a:spLocks noGrp="1"/>
          </p:cNvSpPr>
          <p:nvPr>
            <p:ph type="body" sz="quarter" idx="15"/>
          </p:nvPr>
        </p:nvSpPr>
        <p:spPr/>
        <p:txBody>
          <a:bodyPr/>
          <a:lstStyle/>
          <a:p>
            <a:r>
              <a:rPr lang="en-US" b="1" dirty="0">
                <a:solidFill>
                  <a:srgbClr val="960465"/>
                </a:solidFill>
              </a:rPr>
              <a:t>Climate 2000</a:t>
            </a:r>
            <a:endParaRPr lang="en-GB" b="1" dirty="0">
              <a:solidFill>
                <a:srgbClr val="960465"/>
              </a:solidFill>
            </a:endParaRPr>
          </a:p>
        </p:txBody>
      </p:sp>
      <p:sp>
        <p:nvSpPr>
          <p:cNvPr id="5" name="Slide Number Placeholder 4">
            <a:extLst>
              <a:ext uri="{FF2B5EF4-FFF2-40B4-BE49-F238E27FC236}">
                <a16:creationId xmlns:a16="http://schemas.microsoft.com/office/drawing/2014/main" id="{D389110D-FC52-4D13-A803-061697C40EC4}"/>
              </a:ext>
            </a:extLst>
          </p:cNvPr>
          <p:cNvSpPr>
            <a:spLocks noGrp="1"/>
          </p:cNvSpPr>
          <p:nvPr>
            <p:ph type="sldNum" sz="quarter" idx="12"/>
          </p:nvPr>
        </p:nvSpPr>
        <p:spPr/>
        <p:txBody>
          <a:bodyPr/>
          <a:lstStyle/>
          <a:p>
            <a:fld id="{4898AEC0-503E-4FA4-859C-D0F72D6E3F79}" type="slidenum">
              <a:rPr lang="en-US" noProof="1" smtClean="0"/>
              <a:pPr/>
              <a:t>9</a:t>
            </a:fld>
            <a:endParaRPr lang="en-US" noProof="1"/>
          </a:p>
        </p:txBody>
      </p:sp>
      <p:graphicFrame>
        <p:nvGraphicFramePr>
          <p:cNvPr id="7" name="Content Placeholder 6">
            <a:extLst>
              <a:ext uri="{FF2B5EF4-FFF2-40B4-BE49-F238E27FC236}">
                <a16:creationId xmlns:a16="http://schemas.microsoft.com/office/drawing/2014/main" id="{5937E566-6646-4E89-9F9D-07B474739DC4}"/>
              </a:ext>
            </a:extLst>
          </p:cNvPr>
          <p:cNvGraphicFramePr>
            <a:graphicFrameLocks noGrp="1"/>
          </p:cNvGraphicFramePr>
          <p:nvPr>
            <p:ph sz="quarter" idx="1"/>
            <p:extLst>
              <p:ext uri="{D42A27DB-BD31-4B8C-83A1-F6EECF244321}">
                <p14:modId xmlns:p14="http://schemas.microsoft.com/office/powerpoint/2010/main" val="2976063903"/>
              </p:ext>
            </p:extLst>
          </p:nvPr>
        </p:nvGraphicFramePr>
        <p:xfrm>
          <a:off x="205200" y="1036800"/>
          <a:ext cx="10380738" cy="4595332"/>
        </p:xfrm>
        <a:graphic>
          <a:graphicData uri="http://schemas.openxmlformats.org/drawingml/2006/table">
            <a:tbl>
              <a:tblPr>
                <a:tableStyleId>{616DA210-FB5B-4158-B5E0-FEB733F419BA}</a:tableStyleId>
              </a:tblPr>
              <a:tblGrid>
                <a:gridCol w="2335777">
                  <a:extLst>
                    <a:ext uri="{9D8B030D-6E8A-4147-A177-3AD203B41FA5}">
                      <a16:colId xmlns:a16="http://schemas.microsoft.com/office/drawing/2014/main" val="2484219980"/>
                    </a:ext>
                  </a:extLst>
                </a:gridCol>
                <a:gridCol w="1855177">
                  <a:extLst>
                    <a:ext uri="{9D8B030D-6E8A-4147-A177-3AD203B41FA5}">
                      <a16:colId xmlns:a16="http://schemas.microsoft.com/office/drawing/2014/main" val="268785677"/>
                    </a:ext>
                  </a:extLst>
                </a:gridCol>
                <a:gridCol w="457200">
                  <a:extLst>
                    <a:ext uri="{9D8B030D-6E8A-4147-A177-3AD203B41FA5}">
                      <a16:colId xmlns:a16="http://schemas.microsoft.com/office/drawing/2014/main" val="2906376258"/>
                    </a:ext>
                  </a:extLst>
                </a:gridCol>
                <a:gridCol w="1468315">
                  <a:extLst>
                    <a:ext uri="{9D8B030D-6E8A-4147-A177-3AD203B41FA5}">
                      <a16:colId xmlns:a16="http://schemas.microsoft.com/office/drawing/2014/main" val="129529516"/>
                    </a:ext>
                  </a:extLst>
                </a:gridCol>
                <a:gridCol w="1397977">
                  <a:extLst>
                    <a:ext uri="{9D8B030D-6E8A-4147-A177-3AD203B41FA5}">
                      <a16:colId xmlns:a16="http://schemas.microsoft.com/office/drawing/2014/main" val="1280473716"/>
                    </a:ext>
                  </a:extLst>
                </a:gridCol>
                <a:gridCol w="1354016">
                  <a:extLst>
                    <a:ext uri="{9D8B030D-6E8A-4147-A177-3AD203B41FA5}">
                      <a16:colId xmlns:a16="http://schemas.microsoft.com/office/drawing/2014/main" val="835319159"/>
                    </a:ext>
                  </a:extLst>
                </a:gridCol>
                <a:gridCol w="1512276">
                  <a:extLst>
                    <a:ext uri="{9D8B030D-6E8A-4147-A177-3AD203B41FA5}">
                      <a16:colId xmlns:a16="http://schemas.microsoft.com/office/drawing/2014/main" val="1872465788"/>
                    </a:ext>
                  </a:extLst>
                </a:gridCol>
              </a:tblGrid>
              <a:tr h="147370">
                <a:tc gridSpan="3">
                  <a:txBody>
                    <a:bodyPr/>
                    <a:lstStyle/>
                    <a:p>
                      <a:pPr marL="0" algn="ctr" defTabSz="914333" rtl="0" eaLnBrk="1" fontAlgn="ctr" latinLnBrk="0" hangingPunct="1"/>
                      <a:r>
                        <a:rPr lang="en-US" sz="750" u="none" strike="noStrike" kern="1200" dirty="0">
                          <a:solidFill>
                            <a:schemeClr val="tx1"/>
                          </a:solidFill>
                          <a:effectLst/>
                        </a:rPr>
                        <a:t> </a:t>
                      </a:r>
                      <a:endParaRPr lang="en-US" sz="750" u="none" strike="noStrike" kern="1200" dirty="0">
                        <a:solidFill>
                          <a:schemeClr val="tx1"/>
                        </a:solidFill>
                        <a:effectLst/>
                        <a:latin typeface="+mn-lt"/>
                        <a:ea typeface="+mn-ea"/>
                        <a:cs typeface="+mn-cs"/>
                      </a:endParaRPr>
                    </a:p>
                  </a:txBody>
                  <a:tcPr marL="5349" marR="5349" marT="5349" marB="0" anchor="ctr">
                    <a:solidFill>
                      <a:srgbClr val="004975"/>
                    </a:solidFill>
                  </a:tcPr>
                </a:tc>
                <a:tc hMerge="1">
                  <a:txBody>
                    <a:bodyPr/>
                    <a:lstStyle/>
                    <a:p>
                      <a:endParaRPr lang="de-DE"/>
                    </a:p>
                  </a:txBody>
                  <a:tcPr/>
                </a:tc>
                <a:tc hMerge="1">
                  <a:txBody>
                    <a:bodyPr/>
                    <a:lstStyle/>
                    <a:p>
                      <a:endParaRPr lang="de-DE"/>
                    </a:p>
                  </a:txBody>
                  <a:tcPr/>
                </a:tc>
                <a:tc>
                  <a:txBody>
                    <a:bodyPr/>
                    <a:lstStyle/>
                    <a:p>
                      <a:pPr marL="0" algn="ctr" defTabSz="914333" rtl="0" eaLnBrk="1" fontAlgn="ctr" latinLnBrk="0" hangingPunct="1"/>
                      <a:r>
                        <a:rPr lang="en-US" sz="900" b="1" u="none" strike="noStrike" kern="1200" dirty="0">
                          <a:solidFill>
                            <a:schemeClr val="bg1"/>
                          </a:solidFill>
                          <a:effectLst/>
                        </a:rPr>
                        <a:t>CL2000-Set 26 WE</a:t>
                      </a:r>
                      <a:endParaRPr lang="en-US" sz="900" b="1" u="none" strike="noStrike" kern="1200" dirty="0">
                        <a:solidFill>
                          <a:schemeClr val="bg1"/>
                        </a:solidFill>
                        <a:effectLst/>
                        <a:latin typeface="+mn-lt"/>
                        <a:ea typeface="+mn-ea"/>
                        <a:cs typeface="+mn-cs"/>
                      </a:endParaRPr>
                    </a:p>
                  </a:txBody>
                  <a:tcPr marL="5349" marR="5349" marT="5349" marB="0" anchor="ctr">
                    <a:solidFill>
                      <a:srgbClr val="004975"/>
                    </a:solidFill>
                  </a:tcPr>
                </a:tc>
                <a:tc>
                  <a:txBody>
                    <a:bodyPr/>
                    <a:lstStyle/>
                    <a:p>
                      <a:pPr marL="0" algn="ctr" defTabSz="914333" rtl="0" eaLnBrk="1" fontAlgn="ctr" latinLnBrk="0" hangingPunct="1"/>
                      <a:r>
                        <a:rPr lang="en-US" sz="900" b="1" u="none" strike="noStrike" kern="1200">
                          <a:solidFill>
                            <a:schemeClr val="bg1"/>
                          </a:solidFill>
                          <a:effectLst/>
                        </a:rPr>
                        <a:t>CL2000-Set 35 WE</a:t>
                      </a:r>
                      <a:endParaRPr lang="en-US" sz="900" b="1" u="none" strike="noStrike" kern="1200">
                        <a:solidFill>
                          <a:schemeClr val="bg1"/>
                        </a:solidFill>
                        <a:effectLst/>
                        <a:latin typeface="+mn-lt"/>
                        <a:ea typeface="+mn-ea"/>
                        <a:cs typeface="+mn-cs"/>
                      </a:endParaRPr>
                    </a:p>
                  </a:txBody>
                  <a:tcPr marL="5349" marR="5349" marT="5349" marB="0" anchor="ctr">
                    <a:solidFill>
                      <a:srgbClr val="004975"/>
                    </a:solidFill>
                  </a:tcPr>
                </a:tc>
                <a:tc>
                  <a:txBody>
                    <a:bodyPr/>
                    <a:lstStyle/>
                    <a:p>
                      <a:pPr marL="0" algn="ctr" defTabSz="914333" rtl="0" eaLnBrk="1" fontAlgn="ctr" latinLnBrk="0" hangingPunct="1"/>
                      <a:r>
                        <a:rPr lang="en-US" sz="900" b="1" u="none" strike="noStrike" kern="1200">
                          <a:solidFill>
                            <a:schemeClr val="bg1"/>
                          </a:solidFill>
                          <a:effectLst/>
                        </a:rPr>
                        <a:t>CL2000-Set 53 WE</a:t>
                      </a:r>
                      <a:endParaRPr lang="en-US" sz="900" b="1" u="none" strike="noStrike" kern="1200">
                        <a:solidFill>
                          <a:schemeClr val="bg1"/>
                        </a:solidFill>
                        <a:effectLst/>
                        <a:latin typeface="+mn-lt"/>
                        <a:ea typeface="+mn-ea"/>
                        <a:cs typeface="+mn-cs"/>
                      </a:endParaRPr>
                    </a:p>
                  </a:txBody>
                  <a:tcPr marL="5349" marR="5349" marT="5349" marB="0" anchor="ctr">
                    <a:solidFill>
                      <a:srgbClr val="004975"/>
                    </a:solidFill>
                  </a:tcPr>
                </a:tc>
                <a:tc>
                  <a:txBody>
                    <a:bodyPr/>
                    <a:lstStyle/>
                    <a:p>
                      <a:pPr marL="0" algn="ctr" defTabSz="914333" rtl="0" eaLnBrk="1" fontAlgn="ctr" latinLnBrk="0" hangingPunct="1"/>
                      <a:r>
                        <a:rPr lang="en-US" sz="900" b="1" u="none" strike="noStrike" kern="1200" dirty="0">
                          <a:solidFill>
                            <a:schemeClr val="bg1"/>
                          </a:solidFill>
                          <a:effectLst/>
                        </a:rPr>
                        <a:t>CL2000-Set 70 WE</a:t>
                      </a:r>
                      <a:endParaRPr lang="en-US" sz="900" b="1" u="none" strike="noStrike" kern="1200" dirty="0">
                        <a:solidFill>
                          <a:schemeClr val="bg1"/>
                        </a:solidFill>
                        <a:effectLst/>
                        <a:latin typeface="+mn-lt"/>
                        <a:ea typeface="+mn-ea"/>
                        <a:cs typeface="+mn-cs"/>
                      </a:endParaRPr>
                    </a:p>
                  </a:txBody>
                  <a:tcPr marL="5349" marR="5349" marT="5349" marB="0" anchor="ctr">
                    <a:solidFill>
                      <a:srgbClr val="004975"/>
                    </a:solidFill>
                  </a:tcPr>
                </a:tc>
                <a:extLst>
                  <a:ext uri="{0D108BD9-81ED-4DB2-BD59-A6C34878D82A}">
                    <a16:rowId xmlns:a16="http://schemas.microsoft.com/office/drawing/2014/main" val="3288605450"/>
                  </a:ext>
                </a:extLst>
              </a:tr>
              <a:tr h="123731">
                <a:tc gridSpan="2">
                  <a:txBody>
                    <a:bodyPr/>
                    <a:lstStyle/>
                    <a:p>
                      <a:pPr marL="0" algn="l" defTabSz="914333" rtl="0" eaLnBrk="1" fontAlgn="ctr" latinLnBrk="0" hangingPunct="1"/>
                      <a:r>
                        <a:rPr lang="en-US" sz="750" b="1" u="none" strike="noStrike" kern="1200" dirty="0">
                          <a:solidFill>
                            <a:schemeClr val="tx1"/>
                          </a:solidFill>
                          <a:effectLst/>
                        </a:rPr>
                        <a:t>Debit </a:t>
                      </a:r>
                      <a:r>
                        <a:rPr lang="en-US" sz="750" b="1" u="none" strike="noStrike" kern="1200" dirty="0" err="1">
                          <a:solidFill>
                            <a:schemeClr val="tx1"/>
                          </a:solidFill>
                          <a:effectLst/>
                        </a:rPr>
                        <a:t>aer</a:t>
                      </a:r>
                      <a:r>
                        <a:rPr lang="en-US" sz="750" b="1" u="none" strike="noStrike" kern="1200" dirty="0">
                          <a:solidFill>
                            <a:schemeClr val="tx1"/>
                          </a:solidFill>
                          <a:effectLst/>
                        </a:rPr>
                        <a:t> interior (</a:t>
                      </a:r>
                      <a:r>
                        <a:rPr lang="en-US" sz="750" b="1" u="none" strike="noStrike" kern="1200" dirty="0" err="1">
                          <a:solidFill>
                            <a:schemeClr val="tx1"/>
                          </a:solidFill>
                          <a:effectLst/>
                        </a:rPr>
                        <a:t>Ridicat</a:t>
                      </a:r>
                      <a:r>
                        <a:rPr lang="en-US" sz="750" b="1" u="none" strike="noStrike" kern="1200" dirty="0">
                          <a:solidFill>
                            <a:schemeClr val="tx1"/>
                          </a:solidFill>
                          <a:effectLst/>
                        </a:rPr>
                        <a:t>/</a:t>
                      </a:r>
                      <a:r>
                        <a:rPr lang="en-US" sz="750" b="1" u="none" strike="noStrike" kern="1200" dirty="0" err="1">
                          <a:solidFill>
                            <a:schemeClr val="tx1"/>
                          </a:solidFill>
                          <a:effectLst/>
                        </a:rPr>
                        <a:t>Mediu</a:t>
                      </a:r>
                      <a:r>
                        <a:rPr lang="en-US" sz="750" b="1" u="none" strike="noStrike" kern="1200" dirty="0">
                          <a:solidFill>
                            <a:schemeClr val="tx1"/>
                          </a:solidFill>
                          <a:effectLst/>
                        </a:rPr>
                        <a:t>/</a:t>
                      </a:r>
                      <a:r>
                        <a:rPr lang="en-US" sz="750" b="1" u="none" strike="noStrike" kern="1200" dirty="0" err="1">
                          <a:solidFill>
                            <a:schemeClr val="tx1"/>
                          </a:solidFill>
                          <a:effectLst/>
                        </a:rPr>
                        <a:t>Scăzut</a:t>
                      </a:r>
                      <a:r>
                        <a:rPr lang="en-US" sz="750" b="1" u="none" strike="noStrike" kern="1200" dirty="0">
                          <a:solidFill>
                            <a:schemeClr val="tx1"/>
                          </a:solidFill>
                          <a:effectLst/>
                        </a:rPr>
                        <a:t>)</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m3/h</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466/360/325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540/430/314</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840/680/540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dirty="0">
                          <a:solidFill>
                            <a:schemeClr val="tx1"/>
                          </a:solidFill>
                          <a:effectLst/>
                        </a:rPr>
                        <a:t>980/817/662</a:t>
                      </a:r>
                      <a:endParaRPr lang="en-US" sz="750" u="none" strike="noStrike" kern="1200" dirty="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379064949"/>
                  </a:ext>
                </a:extLst>
              </a:tr>
              <a:tr h="123731">
                <a:tc gridSpan="2">
                  <a:txBody>
                    <a:bodyPr/>
                    <a:lstStyle/>
                    <a:p>
                      <a:pPr marL="0" algn="l" defTabSz="914333" rtl="0" eaLnBrk="1" fontAlgn="ctr" latinLnBrk="0" hangingPunct="1"/>
                      <a:r>
                        <a:rPr lang="en-US" sz="750" b="1" u="none" strike="noStrike" kern="1200" dirty="0">
                          <a:solidFill>
                            <a:schemeClr val="tx1"/>
                          </a:solidFill>
                          <a:effectLst/>
                        </a:rPr>
                        <a:t>Nivel </a:t>
                      </a:r>
                      <a:r>
                        <a:rPr lang="en-US" sz="750" b="1" u="none" strike="noStrike" kern="1200" dirty="0" err="1">
                          <a:solidFill>
                            <a:schemeClr val="tx1"/>
                          </a:solidFill>
                          <a:effectLst/>
                        </a:rPr>
                        <a:t>presiune</a:t>
                      </a:r>
                      <a:r>
                        <a:rPr lang="en-US" sz="750" b="1" u="none" strike="noStrike" kern="1200" dirty="0">
                          <a:solidFill>
                            <a:schemeClr val="tx1"/>
                          </a:solidFill>
                          <a:effectLst/>
                        </a:rPr>
                        <a:t> </a:t>
                      </a:r>
                      <a:r>
                        <a:rPr lang="en-US" sz="750" b="1" u="none" strike="noStrike" kern="1200" dirty="0" err="1">
                          <a:solidFill>
                            <a:schemeClr val="tx1"/>
                          </a:solidFill>
                          <a:effectLst/>
                        </a:rPr>
                        <a:t>sunet</a:t>
                      </a:r>
                      <a:r>
                        <a:rPr lang="en-US" sz="750" b="1" u="none" strike="noStrike" kern="1200" dirty="0">
                          <a:solidFill>
                            <a:schemeClr val="tx1"/>
                          </a:solidFill>
                          <a:effectLst/>
                        </a:rPr>
                        <a:t> interior  (</a:t>
                      </a:r>
                      <a:r>
                        <a:rPr lang="en-US" sz="750" b="1" u="none" strike="noStrike" kern="1200" dirty="0" err="1">
                          <a:solidFill>
                            <a:schemeClr val="tx1"/>
                          </a:solidFill>
                          <a:effectLst/>
                        </a:rPr>
                        <a:t>Ridicat</a:t>
                      </a:r>
                      <a:r>
                        <a:rPr lang="en-US" sz="750" b="1" u="none" strike="noStrike" kern="1200" dirty="0">
                          <a:solidFill>
                            <a:schemeClr val="tx1"/>
                          </a:solidFill>
                          <a:effectLst/>
                        </a:rPr>
                        <a:t>/</a:t>
                      </a:r>
                      <a:r>
                        <a:rPr lang="en-US" sz="750" b="1" u="none" strike="noStrike" kern="1200" dirty="0" err="1">
                          <a:solidFill>
                            <a:schemeClr val="tx1"/>
                          </a:solidFill>
                          <a:effectLst/>
                        </a:rPr>
                        <a:t>Mediu</a:t>
                      </a:r>
                      <a:r>
                        <a:rPr lang="en-US" sz="750" b="1" u="none" strike="noStrike" kern="1200" dirty="0">
                          <a:solidFill>
                            <a:schemeClr val="tx1"/>
                          </a:solidFill>
                          <a:effectLst/>
                        </a:rPr>
                        <a:t>/</a:t>
                      </a:r>
                      <a:r>
                        <a:rPr lang="en-US" sz="750" b="1" u="none" strike="noStrike" kern="1200" dirty="0" err="1">
                          <a:solidFill>
                            <a:schemeClr val="tx1"/>
                          </a:solidFill>
                          <a:effectLst/>
                        </a:rPr>
                        <a:t>Scăzut</a:t>
                      </a:r>
                      <a:r>
                        <a:rPr lang="en-US" sz="750" b="1" u="none" strike="noStrike" kern="1200" dirty="0">
                          <a:solidFill>
                            <a:schemeClr val="tx1"/>
                          </a:solidFill>
                          <a:effectLst/>
                        </a:rPr>
                        <a:t>)</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dB(A)</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38,5/32/25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40,5/345/25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42,5/36/26</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45/40,5/36</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174237995"/>
                  </a:ext>
                </a:extLst>
              </a:tr>
              <a:tr h="123731">
                <a:tc gridSpan="2">
                  <a:txBody>
                    <a:bodyPr/>
                    <a:lstStyle/>
                    <a:p>
                      <a:pPr marL="0" algn="l" defTabSz="914333" rtl="0" eaLnBrk="1" fontAlgn="ctr" latinLnBrk="0" hangingPunct="1"/>
                      <a:r>
                        <a:rPr lang="en-US" sz="750" b="1" u="none" strike="noStrike" kern="1200" dirty="0">
                          <a:solidFill>
                            <a:schemeClr val="tx1"/>
                          </a:solidFill>
                          <a:effectLst/>
                        </a:rPr>
                        <a:t>Nivel </a:t>
                      </a:r>
                      <a:r>
                        <a:rPr lang="en-US" sz="750" b="1" u="none" strike="noStrike" kern="1200" dirty="0" err="1">
                          <a:solidFill>
                            <a:schemeClr val="tx1"/>
                          </a:solidFill>
                          <a:effectLst/>
                        </a:rPr>
                        <a:t>presiune</a:t>
                      </a:r>
                      <a:r>
                        <a:rPr lang="en-US" sz="750" b="1" u="none" strike="noStrike" kern="1200" dirty="0">
                          <a:solidFill>
                            <a:schemeClr val="tx1"/>
                          </a:solidFill>
                          <a:effectLst/>
                        </a:rPr>
                        <a:t> </a:t>
                      </a:r>
                      <a:r>
                        <a:rPr lang="en-US" sz="750" b="1" u="none" strike="noStrike" kern="1200" dirty="0" err="1">
                          <a:solidFill>
                            <a:schemeClr val="tx1"/>
                          </a:solidFill>
                          <a:effectLst/>
                        </a:rPr>
                        <a:t>sunet</a:t>
                      </a:r>
                      <a:r>
                        <a:rPr lang="en-US" sz="750" b="1" u="none" strike="noStrike" kern="1200" dirty="0">
                          <a:solidFill>
                            <a:schemeClr val="tx1"/>
                          </a:solidFill>
                          <a:effectLst/>
                        </a:rPr>
                        <a:t> interior (</a:t>
                      </a:r>
                      <a:r>
                        <a:rPr lang="en-US" sz="750" b="1" u="none" strike="noStrike" kern="1200" dirty="0" err="1">
                          <a:solidFill>
                            <a:schemeClr val="tx1"/>
                          </a:solidFill>
                          <a:effectLst/>
                        </a:rPr>
                        <a:t>Ridicat</a:t>
                      </a:r>
                      <a:r>
                        <a:rPr lang="en-US" sz="750" b="1" u="none" strike="noStrike" kern="1200" dirty="0">
                          <a:solidFill>
                            <a:schemeClr val="tx1"/>
                          </a:solidFill>
                          <a:effectLst/>
                        </a:rPr>
                        <a:t>)</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dB(A)</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dirty="0">
                          <a:solidFill>
                            <a:schemeClr val="tx1"/>
                          </a:solidFill>
                          <a:effectLst/>
                        </a:rPr>
                        <a:t>54</a:t>
                      </a:r>
                      <a:endParaRPr lang="en-US" sz="750"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dirty="0">
                          <a:solidFill>
                            <a:schemeClr val="tx1"/>
                          </a:solidFill>
                          <a:effectLst/>
                        </a:rPr>
                        <a:t>55</a:t>
                      </a:r>
                      <a:endParaRPr lang="en-US" sz="750"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56</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59</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845358482"/>
                  </a:ext>
                </a:extLst>
              </a:tr>
              <a:tr h="123731">
                <a:tc rowSpan="3">
                  <a:txBody>
                    <a:bodyPr/>
                    <a:lstStyle/>
                    <a:p>
                      <a:pPr marL="0" algn="l" defTabSz="914333" rtl="0" eaLnBrk="1" fontAlgn="ctr" latinLnBrk="0" hangingPunct="1"/>
                      <a:r>
                        <a:rPr lang="en-US" sz="750" b="1" u="none" strike="noStrike" kern="1200" dirty="0" err="1">
                          <a:solidFill>
                            <a:schemeClr val="tx1"/>
                          </a:solidFill>
                          <a:effectLst/>
                        </a:rPr>
                        <a:t>Unitate</a:t>
                      </a:r>
                      <a:r>
                        <a:rPr lang="en-US" sz="750" b="1" u="none" strike="noStrike" kern="1200" dirty="0">
                          <a:solidFill>
                            <a:schemeClr val="tx1"/>
                          </a:solidFill>
                          <a:effectLst/>
                        </a:rPr>
                        <a:t> </a:t>
                      </a:r>
                      <a:r>
                        <a:rPr lang="en-US" sz="750" b="1" u="none" strike="noStrike" kern="1200" dirty="0" err="1">
                          <a:solidFill>
                            <a:schemeClr val="tx1"/>
                          </a:solidFill>
                          <a:effectLst/>
                        </a:rPr>
                        <a:t>interioară</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Dimensiuni (l*A*Î)</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805x194x285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805x194x285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957x213x302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1040x220x327</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512217582"/>
                  </a:ext>
                </a:extLst>
              </a:tr>
              <a:tr h="123731">
                <a:tc vMerge="1">
                  <a:txBody>
                    <a:bodyPr/>
                    <a:lstStyle/>
                    <a:p>
                      <a:endParaRPr lang="de-DE"/>
                    </a:p>
                  </a:txBody>
                  <a:tcPr/>
                </a:tc>
                <a:tc>
                  <a:txBody>
                    <a:bodyPr/>
                    <a:lstStyle/>
                    <a:p>
                      <a:r>
                        <a:rPr lang="en-US" sz="750" b="1" u="none" strike="noStrike" kern="1200">
                          <a:solidFill>
                            <a:schemeClr val="tx1"/>
                          </a:solidFill>
                          <a:effectLst/>
                        </a:rPr>
                        <a:t>Ambalaj  (l*A*Î)</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870x270x365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870x270x365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1035x295x385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1120x405x315</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665022059"/>
                  </a:ext>
                </a:extLst>
              </a:tr>
              <a:tr h="123731">
                <a:tc vMerge="1">
                  <a:txBody>
                    <a:bodyPr/>
                    <a:lstStyle/>
                    <a:p>
                      <a:endParaRPr lang="de-DE"/>
                    </a:p>
                  </a:txBody>
                  <a:tcPr/>
                </a:tc>
                <a:tc>
                  <a:txBody>
                    <a:bodyPr/>
                    <a:lstStyle/>
                    <a:p>
                      <a:r>
                        <a:rPr lang="en-US" sz="750" b="1" u="none" strike="noStrike" kern="1200">
                          <a:solidFill>
                            <a:schemeClr val="tx1"/>
                          </a:solidFill>
                          <a:effectLst/>
                        </a:rPr>
                        <a:t>Greutate netă/brută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Kg</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7,6/9,7</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7,6/9,8</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10/13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12,3/15,8</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820380667"/>
                  </a:ext>
                </a:extLst>
              </a:tr>
              <a:tr h="123731">
                <a:tc rowSpan="3">
                  <a:txBody>
                    <a:bodyPr/>
                    <a:lstStyle/>
                    <a:p>
                      <a:pPr marL="0" algn="l" defTabSz="914333" rtl="0" eaLnBrk="1" fontAlgn="ctr" latinLnBrk="0" hangingPunct="1"/>
                      <a:r>
                        <a:rPr lang="en-US" sz="750" b="1" u="none" strike="noStrike" kern="1200" dirty="0">
                          <a:solidFill>
                            <a:schemeClr val="tx1"/>
                          </a:solidFill>
                          <a:effectLst/>
                        </a:rPr>
                        <a:t>Motor ventilator exterior</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Model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 </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ZKFN-34-10-1-3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ZKFN-34-10-1-3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ZKFN-34-10-1-3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ZKFN-80-8-3</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4144187544"/>
                  </a:ext>
                </a:extLst>
              </a:tr>
              <a:tr h="123731">
                <a:tc vMerge="1">
                  <a:txBody>
                    <a:bodyPr/>
                    <a:lstStyle/>
                    <a:p>
                      <a:endParaRPr lang="de-DE"/>
                    </a:p>
                  </a:txBody>
                  <a:tcPr/>
                </a:tc>
                <a:tc>
                  <a:txBody>
                    <a:bodyPr/>
                    <a:lstStyle/>
                    <a:p>
                      <a:r>
                        <a:rPr lang="en-US" sz="750" b="1" u="none" strike="noStrike" kern="1200">
                          <a:solidFill>
                            <a:schemeClr val="tx1"/>
                          </a:solidFill>
                          <a:effectLst/>
                        </a:rPr>
                        <a:t>Intrare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W</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48,0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48,0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52,0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88,0 </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875160114"/>
                  </a:ext>
                </a:extLst>
              </a:tr>
              <a:tr h="123731">
                <a:tc vMerge="1">
                  <a:txBody>
                    <a:bodyPr/>
                    <a:lstStyle/>
                    <a:p>
                      <a:endParaRPr lang="de-DE"/>
                    </a:p>
                  </a:txBody>
                  <a:tcPr/>
                </a:tc>
                <a:tc>
                  <a:txBody>
                    <a:bodyPr/>
                    <a:lstStyle/>
                    <a:p>
                      <a:r>
                        <a:rPr lang="en-US" sz="750" b="1" u="none" strike="noStrike" kern="1200">
                          <a:solidFill>
                            <a:schemeClr val="tx1"/>
                          </a:solidFill>
                          <a:effectLst/>
                        </a:rPr>
                        <a:t>Viteză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r/min</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760/450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790/450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740/650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830/700/550</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563282321"/>
                  </a:ext>
                </a:extLst>
              </a:tr>
              <a:tr h="123731">
                <a:tc rowSpan="7">
                  <a:txBody>
                    <a:bodyPr/>
                    <a:lstStyle/>
                    <a:p>
                      <a:pPr marL="0" algn="l" defTabSz="914333" rtl="0" eaLnBrk="1" fontAlgn="ctr" latinLnBrk="0" hangingPunct="1"/>
                      <a:r>
                        <a:rPr lang="en-US" sz="750" b="1" u="none" strike="noStrike" kern="1200" dirty="0" err="1">
                          <a:solidFill>
                            <a:schemeClr val="tx1"/>
                          </a:solidFill>
                          <a:effectLst/>
                        </a:rPr>
                        <a:t>Serpentină</a:t>
                      </a:r>
                      <a:r>
                        <a:rPr lang="en-US" sz="750" b="1" u="none" strike="noStrike" kern="1200" dirty="0">
                          <a:solidFill>
                            <a:schemeClr val="tx1"/>
                          </a:solidFill>
                          <a:effectLst/>
                        </a:rPr>
                        <a:t> exterior</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a.Număr de rânduri</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 </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 </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507102406"/>
                  </a:ext>
                </a:extLst>
              </a:tr>
              <a:tr h="123731">
                <a:tc vMerge="1">
                  <a:txBody>
                    <a:bodyPr/>
                    <a:lstStyle/>
                    <a:p>
                      <a:endParaRPr lang="de-DE"/>
                    </a:p>
                  </a:txBody>
                  <a:tcPr/>
                </a:tc>
                <a:tc>
                  <a:txBody>
                    <a:bodyPr/>
                    <a:lstStyle/>
                    <a:p>
                      <a:r>
                        <a:rPr lang="en-US" sz="750" b="1" u="none" strike="noStrike" kern="1200">
                          <a:solidFill>
                            <a:schemeClr val="tx1"/>
                          </a:solidFill>
                          <a:effectLst/>
                        </a:rPr>
                        <a:t>b.Pas tub(a)x pas rând(b)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21x22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21x22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21x22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21x22</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48439488"/>
                  </a:ext>
                </a:extLst>
              </a:tr>
              <a:tr h="123731">
                <a:tc vMerge="1">
                  <a:txBody>
                    <a:bodyPr/>
                    <a:lstStyle/>
                    <a:p>
                      <a:endParaRPr lang="de-DE"/>
                    </a:p>
                  </a:txBody>
                  <a:tcPr/>
                </a:tc>
                <a:tc>
                  <a:txBody>
                    <a:bodyPr/>
                    <a:lstStyle/>
                    <a:p>
                      <a:r>
                        <a:rPr lang="en-US" sz="750" b="1" u="none" strike="noStrike" kern="1200">
                          <a:solidFill>
                            <a:schemeClr val="tx1"/>
                          </a:solidFill>
                          <a:effectLst/>
                        </a:rPr>
                        <a:t>c.Spațiere nervuri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666416141"/>
                  </a:ext>
                </a:extLst>
              </a:tr>
              <a:tr h="123731">
                <a:tc vMerge="1">
                  <a:txBody>
                    <a:bodyPr/>
                    <a:lstStyle/>
                    <a:p>
                      <a:endParaRPr lang="de-DE"/>
                    </a:p>
                  </a:txBody>
                  <a:tcPr/>
                </a:tc>
                <a:tc>
                  <a:txBody>
                    <a:bodyPr/>
                    <a:lstStyle/>
                    <a:p>
                      <a:r>
                        <a:rPr lang="en-US" sz="750" b="1" u="none" strike="noStrike" kern="1200">
                          <a:solidFill>
                            <a:schemeClr val="tx1"/>
                          </a:solidFill>
                          <a:effectLst/>
                        </a:rPr>
                        <a:t>d.Tip nervuri (cod)</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 </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Aluminu hidrofil</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Aluminu hidrofil</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Aluminu hidrofil</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Aluminu hidrofil</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703760619"/>
                  </a:ext>
                </a:extLst>
              </a:tr>
              <a:tr h="123731">
                <a:tc vMerge="1">
                  <a:txBody>
                    <a:bodyPr/>
                    <a:lstStyle/>
                    <a:p>
                      <a:endParaRPr lang="de-DE"/>
                    </a:p>
                  </a:txBody>
                  <a:tcPr/>
                </a:tc>
                <a:tc>
                  <a:txBody>
                    <a:bodyPr/>
                    <a:lstStyle/>
                    <a:p>
                      <a:r>
                        <a:rPr lang="pt-BR" sz="750" b="1" u="none" strike="noStrike" kern="1200">
                          <a:solidFill>
                            <a:schemeClr val="tx1"/>
                          </a:solidFill>
                          <a:effectLst/>
                        </a:rPr>
                        <a:t>e.Diametru exterior și tip tub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az-Cyrl-AZ" sz="750" u="none" strike="noStrike" kern="1200">
                          <a:solidFill>
                            <a:schemeClr val="tx1"/>
                          </a:solidFill>
                          <a:effectLst/>
                        </a:rPr>
                        <a:t>Ф7, </a:t>
                      </a:r>
                      <a:r>
                        <a:rPr lang="en-US" sz="750" u="none" strike="noStrike" kern="1200">
                          <a:solidFill>
                            <a:schemeClr val="tx1"/>
                          </a:solidFill>
                          <a:effectLst/>
                        </a:rPr>
                        <a:t>Tub cu canelură interioară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az-Cyrl-AZ" sz="750" u="none" strike="noStrike" kern="1200">
                          <a:solidFill>
                            <a:schemeClr val="tx1"/>
                          </a:solidFill>
                          <a:effectLst/>
                        </a:rPr>
                        <a:t>Ф7, </a:t>
                      </a:r>
                      <a:r>
                        <a:rPr lang="en-US" sz="750" u="none" strike="noStrike" kern="1200">
                          <a:solidFill>
                            <a:schemeClr val="tx1"/>
                          </a:solidFill>
                          <a:effectLst/>
                        </a:rPr>
                        <a:t>Tub cu canelură interioară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az-Cyrl-AZ" sz="750" u="none" strike="noStrike" kern="1200">
                          <a:solidFill>
                            <a:schemeClr val="tx1"/>
                          </a:solidFill>
                          <a:effectLst/>
                        </a:rPr>
                        <a:t>Ф7, </a:t>
                      </a:r>
                      <a:r>
                        <a:rPr lang="en-US" sz="750" u="none" strike="noStrike" kern="1200">
                          <a:solidFill>
                            <a:schemeClr val="tx1"/>
                          </a:solidFill>
                          <a:effectLst/>
                        </a:rPr>
                        <a:t>Tub cu canelură interioară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az-Cyrl-AZ" sz="750" u="none" strike="noStrike" kern="1200">
                          <a:solidFill>
                            <a:schemeClr val="tx1"/>
                          </a:solidFill>
                          <a:effectLst/>
                        </a:rPr>
                        <a:t>Ф7, </a:t>
                      </a:r>
                      <a:r>
                        <a:rPr lang="en-US" sz="750" u="none" strike="noStrike" kern="1200">
                          <a:solidFill>
                            <a:schemeClr val="tx1"/>
                          </a:solidFill>
                          <a:effectLst/>
                        </a:rPr>
                        <a:t>Tub cu canelură interioară</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870861945"/>
                  </a:ext>
                </a:extLst>
              </a:tr>
              <a:tr h="123731">
                <a:tc vMerge="1">
                  <a:txBody>
                    <a:bodyPr/>
                    <a:lstStyle/>
                    <a:p>
                      <a:endParaRPr lang="de-DE"/>
                    </a:p>
                  </a:txBody>
                  <a:tcPr/>
                </a:tc>
                <a:tc>
                  <a:txBody>
                    <a:bodyPr/>
                    <a:lstStyle/>
                    <a:p>
                      <a:r>
                        <a:rPr lang="en-US" sz="750" b="1" u="none" strike="noStrike" kern="1200">
                          <a:solidFill>
                            <a:schemeClr val="tx1"/>
                          </a:solidFill>
                          <a:effectLst/>
                        </a:rPr>
                        <a:t>f.Lungime serpentină x înălțime x lățime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740x462x22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740x462x22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860*504*44</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900*44*609</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4164178086"/>
                  </a:ext>
                </a:extLst>
              </a:tr>
              <a:tr h="123731">
                <a:tc vMerge="1">
                  <a:txBody>
                    <a:bodyPr/>
                    <a:lstStyle/>
                    <a:p>
                      <a:endParaRPr lang="de-DE"/>
                    </a:p>
                  </a:txBody>
                  <a:tcPr/>
                </a:tc>
                <a:tc>
                  <a:txBody>
                    <a:bodyPr/>
                    <a:lstStyle/>
                    <a:p>
                      <a:r>
                        <a:rPr lang="en-US" sz="750" b="1" u="none" strike="noStrike" kern="1200" dirty="0" err="1">
                          <a:solidFill>
                            <a:schemeClr val="tx1"/>
                          </a:solidFill>
                          <a:effectLst/>
                        </a:rPr>
                        <a:t>g.Număr</a:t>
                      </a:r>
                      <a:r>
                        <a:rPr lang="en-US" sz="750" b="1" u="none" strike="noStrike" kern="1200" dirty="0">
                          <a:solidFill>
                            <a:schemeClr val="tx1"/>
                          </a:solidFill>
                          <a:effectLst/>
                        </a:rPr>
                        <a:t> de </a:t>
                      </a:r>
                      <a:r>
                        <a:rPr lang="en-US" sz="750" b="1" u="none" strike="noStrike" kern="1200" dirty="0" err="1">
                          <a:solidFill>
                            <a:schemeClr val="tx1"/>
                          </a:solidFill>
                          <a:effectLst/>
                        </a:rPr>
                        <a:t>circuite</a:t>
                      </a:r>
                      <a:endParaRPr lang="de-DE" dirty="0"/>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 </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262440437"/>
                  </a:ext>
                </a:extLst>
              </a:tr>
              <a:tr h="123731">
                <a:tc gridSpan="2">
                  <a:txBody>
                    <a:bodyPr/>
                    <a:lstStyle/>
                    <a:p>
                      <a:pPr marL="0" algn="l" defTabSz="914333" rtl="0" eaLnBrk="1" fontAlgn="ctr" latinLnBrk="0" hangingPunct="1"/>
                      <a:r>
                        <a:rPr lang="en-US" sz="750" b="1" u="none" strike="noStrike" kern="1200">
                          <a:solidFill>
                            <a:schemeClr val="tx1"/>
                          </a:solidFill>
                          <a:effectLst/>
                        </a:rPr>
                        <a:t>Debit aer exterior           </a:t>
                      </a:r>
                      <a:endParaRPr lang="en-US" sz="750" b="1" u="none" strike="noStrike" kern="120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m3/h</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1750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1800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2100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3500</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059645501"/>
                  </a:ext>
                </a:extLst>
              </a:tr>
              <a:tr h="123731">
                <a:tc gridSpan="2">
                  <a:txBody>
                    <a:bodyPr/>
                    <a:lstStyle/>
                    <a:p>
                      <a:pPr marL="0" algn="l" defTabSz="914333" rtl="0" eaLnBrk="1" fontAlgn="ctr" latinLnBrk="0" hangingPunct="1"/>
                      <a:r>
                        <a:rPr lang="en-US" sz="750" b="1" u="none" strike="noStrike" kern="1200" dirty="0">
                          <a:solidFill>
                            <a:schemeClr val="tx1"/>
                          </a:solidFill>
                          <a:effectLst/>
                        </a:rPr>
                        <a:t>Nivel </a:t>
                      </a:r>
                      <a:r>
                        <a:rPr lang="en-US" sz="750" b="1" u="none" strike="noStrike" kern="1200" dirty="0" err="1">
                          <a:solidFill>
                            <a:schemeClr val="tx1"/>
                          </a:solidFill>
                          <a:effectLst/>
                        </a:rPr>
                        <a:t>presiune</a:t>
                      </a:r>
                      <a:r>
                        <a:rPr lang="en-US" sz="750" b="1" u="none" strike="noStrike" kern="1200" dirty="0">
                          <a:solidFill>
                            <a:schemeClr val="tx1"/>
                          </a:solidFill>
                          <a:effectLst/>
                        </a:rPr>
                        <a:t> </a:t>
                      </a:r>
                      <a:r>
                        <a:rPr lang="en-US" sz="750" b="1" u="none" strike="noStrike" kern="1200" dirty="0" err="1">
                          <a:solidFill>
                            <a:schemeClr val="tx1"/>
                          </a:solidFill>
                          <a:effectLst/>
                        </a:rPr>
                        <a:t>sunet</a:t>
                      </a:r>
                      <a:r>
                        <a:rPr lang="en-US" sz="750" b="1" u="none" strike="noStrike" kern="1200" dirty="0">
                          <a:solidFill>
                            <a:schemeClr val="tx1"/>
                          </a:solidFill>
                          <a:effectLst/>
                        </a:rPr>
                        <a:t> exterior </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dB(A)</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56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56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56</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59</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158134355"/>
                  </a:ext>
                </a:extLst>
              </a:tr>
              <a:tr h="123731">
                <a:tc gridSpan="2">
                  <a:txBody>
                    <a:bodyPr/>
                    <a:lstStyle/>
                    <a:p>
                      <a:pPr marL="0" algn="l" defTabSz="914333" rtl="0" eaLnBrk="1" fontAlgn="ctr" latinLnBrk="0" hangingPunct="1"/>
                      <a:r>
                        <a:rPr lang="en-US" sz="750" b="1" u="none" strike="noStrike" kern="1200" dirty="0">
                          <a:solidFill>
                            <a:schemeClr val="tx1"/>
                          </a:solidFill>
                          <a:effectLst/>
                        </a:rPr>
                        <a:t>Nivel </a:t>
                      </a:r>
                      <a:r>
                        <a:rPr lang="en-US" sz="750" b="1" u="none" strike="noStrike" kern="1200" dirty="0" err="1">
                          <a:solidFill>
                            <a:schemeClr val="tx1"/>
                          </a:solidFill>
                          <a:effectLst/>
                        </a:rPr>
                        <a:t>putere</a:t>
                      </a:r>
                      <a:r>
                        <a:rPr lang="en-US" sz="750" b="1" u="none" strike="noStrike" kern="1200" dirty="0">
                          <a:solidFill>
                            <a:schemeClr val="tx1"/>
                          </a:solidFill>
                          <a:effectLst/>
                        </a:rPr>
                        <a:t> </a:t>
                      </a:r>
                      <a:r>
                        <a:rPr lang="en-US" sz="750" b="1" u="none" strike="noStrike" kern="1200" dirty="0" err="1">
                          <a:solidFill>
                            <a:schemeClr val="tx1"/>
                          </a:solidFill>
                          <a:effectLst/>
                        </a:rPr>
                        <a:t>sunet</a:t>
                      </a:r>
                      <a:r>
                        <a:rPr lang="en-US" sz="750" b="1" u="none" strike="noStrike" kern="1200" dirty="0">
                          <a:solidFill>
                            <a:schemeClr val="tx1"/>
                          </a:solidFill>
                          <a:effectLst/>
                        </a:rPr>
                        <a:t> exterior        </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dB(A)</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67</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525304167"/>
                  </a:ext>
                </a:extLst>
              </a:tr>
              <a:tr h="123731">
                <a:tc rowSpan="3">
                  <a:txBody>
                    <a:bodyPr/>
                    <a:lstStyle/>
                    <a:p>
                      <a:pPr marL="0" algn="l" defTabSz="914333" rtl="0" eaLnBrk="1" fontAlgn="ctr" latinLnBrk="0" hangingPunct="1"/>
                      <a:r>
                        <a:rPr lang="en-US" sz="750" b="1" u="none" strike="noStrike" kern="1200">
                          <a:solidFill>
                            <a:schemeClr val="tx1"/>
                          </a:solidFill>
                          <a:effectLst/>
                        </a:rPr>
                        <a:t>Unitate exterioară</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Dimensiuni (l*A*Î)</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720x270x495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720x270x495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805x330x554</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890x342x673</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404944109"/>
                  </a:ext>
                </a:extLst>
              </a:tr>
              <a:tr h="123731">
                <a:tc vMerge="1">
                  <a:txBody>
                    <a:bodyPr/>
                    <a:lstStyle/>
                    <a:p>
                      <a:endParaRPr lang="de-DE"/>
                    </a:p>
                  </a:txBody>
                  <a:tcPr/>
                </a:tc>
                <a:tc>
                  <a:txBody>
                    <a:bodyPr/>
                    <a:lstStyle/>
                    <a:p>
                      <a:r>
                        <a:rPr lang="en-US" sz="750" b="1" u="none" strike="noStrike" kern="1200">
                          <a:solidFill>
                            <a:schemeClr val="tx1"/>
                          </a:solidFill>
                          <a:effectLst/>
                        </a:rPr>
                        <a:t>Ambalaj  (l*A*Î)</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mm</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835x300x540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835x300x540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915x370x615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995x398x740</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928737458"/>
                  </a:ext>
                </a:extLst>
              </a:tr>
              <a:tr h="123731">
                <a:tc vMerge="1">
                  <a:txBody>
                    <a:bodyPr/>
                    <a:lstStyle/>
                    <a:p>
                      <a:endParaRPr lang="de-DE"/>
                    </a:p>
                  </a:txBody>
                  <a:tcPr/>
                </a:tc>
                <a:tc>
                  <a:txBody>
                    <a:bodyPr/>
                    <a:lstStyle/>
                    <a:p>
                      <a:r>
                        <a:rPr lang="en-US" sz="750" b="1" u="none" strike="noStrike" kern="1200">
                          <a:solidFill>
                            <a:schemeClr val="tx1"/>
                          </a:solidFill>
                          <a:effectLst/>
                        </a:rPr>
                        <a:t>Greutate netă/brută  </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Kg</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23,2/25,0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23,2/25,0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32,7/35,4</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42,9/45,9</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574864141"/>
                  </a:ext>
                </a:extLst>
              </a:tr>
              <a:tr h="123731">
                <a:tc rowSpan="3">
                  <a:txBody>
                    <a:bodyPr/>
                    <a:lstStyle/>
                    <a:p>
                      <a:pPr marL="0" algn="l" defTabSz="914333" rtl="0" eaLnBrk="1" fontAlgn="ctr" latinLnBrk="0" hangingPunct="1"/>
                      <a:r>
                        <a:rPr lang="en-US" sz="750" b="1" u="none" strike="noStrike" kern="1200" dirty="0">
                          <a:solidFill>
                            <a:schemeClr val="tx1"/>
                          </a:solidFill>
                          <a:effectLst/>
                        </a:rPr>
                        <a:t>Agent frigorific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Tip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 </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R32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R32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R32</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R32</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639382522"/>
                  </a:ext>
                </a:extLst>
              </a:tr>
              <a:tr h="123731">
                <a:tc vMerge="1">
                  <a:txBody>
                    <a:bodyPr/>
                    <a:lstStyle/>
                    <a:p>
                      <a:endParaRPr lang="de-DE"/>
                    </a:p>
                  </a:txBody>
                  <a:tcPr/>
                </a:tc>
                <a:tc>
                  <a:txBody>
                    <a:bodyPr/>
                    <a:lstStyle/>
                    <a:p>
                      <a:r>
                        <a:rPr lang="en-US" sz="750" b="1" u="none" strike="noStrike" kern="1200">
                          <a:solidFill>
                            <a:schemeClr val="tx1"/>
                          </a:solidFill>
                          <a:effectLst/>
                        </a:rPr>
                        <a:t>GWP</a:t>
                      </a:r>
                      <a:endParaRPr lang="de-DE"/>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 </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675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675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675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675</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008392364"/>
                  </a:ext>
                </a:extLst>
              </a:tr>
              <a:tr h="123731">
                <a:tc vMerge="1">
                  <a:txBody>
                    <a:bodyPr/>
                    <a:lstStyle/>
                    <a:p>
                      <a:endParaRPr lang="de-DE"/>
                    </a:p>
                  </a:txBody>
                  <a:tcPr/>
                </a:tc>
                <a:tc>
                  <a:txBody>
                    <a:bodyPr/>
                    <a:lstStyle/>
                    <a:p>
                      <a:r>
                        <a:rPr lang="en-US" sz="750" b="1" u="none" strike="noStrike" kern="1200" dirty="0" err="1">
                          <a:solidFill>
                            <a:schemeClr val="tx1"/>
                          </a:solidFill>
                          <a:effectLst/>
                        </a:rPr>
                        <a:t>Cantitate</a:t>
                      </a:r>
                      <a:r>
                        <a:rPr lang="en-US" sz="750" b="1" u="none" strike="noStrike" kern="1200" dirty="0">
                          <a:solidFill>
                            <a:schemeClr val="tx1"/>
                          </a:solidFill>
                          <a:effectLst/>
                        </a:rPr>
                        <a:t> </a:t>
                      </a:r>
                      <a:r>
                        <a:rPr lang="en-US" sz="750" b="1" u="none" strike="noStrike" kern="1200" dirty="0" err="1">
                          <a:solidFill>
                            <a:schemeClr val="tx1"/>
                          </a:solidFill>
                          <a:effectLst/>
                        </a:rPr>
                        <a:t>încărcată</a:t>
                      </a:r>
                      <a:endParaRPr lang="de-DE" dirty="0"/>
                    </a:p>
                  </a:txBody>
                  <a:tcPr marL="5349" marR="5349" marT="5349" marB="0" anchor="ctr"/>
                </a:tc>
                <a:tc>
                  <a:txBody>
                    <a:bodyPr/>
                    <a:lstStyle/>
                    <a:p>
                      <a:pPr marL="0" algn="ctr" defTabSz="914333" rtl="0" eaLnBrk="1" fontAlgn="ctr" latinLnBrk="0" hangingPunct="1"/>
                      <a:r>
                        <a:rPr lang="en-US" sz="750" b="1" u="none" strike="noStrike" kern="1200">
                          <a:solidFill>
                            <a:schemeClr val="tx1"/>
                          </a:solidFill>
                          <a:effectLst/>
                        </a:rPr>
                        <a:t>Kg</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 </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599739592"/>
                  </a:ext>
                </a:extLst>
              </a:tr>
              <a:tr h="123731">
                <a:tc gridSpan="2">
                  <a:txBody>
                    <a:bodyPr/>
                    <a:lstStyle/>
                    <a:p>
                      <a:pPr marL="0" algn="l" defTabSz="914333" rtl="0" eaLnBrk="1" fontAlgn="ctr" latinLnBrk="0" hangingPunct="1"/>
                      <a:r>
                        <a:rPr lang="en-US" sz="750" b="1" u="none" strike="noStrike" kern="1200" dirty="0" err="1">
                          <a:solidFill>
                            <a:schemeClr val="tx1"/>
                          </a:solidFill>
                          <a:effectLst/>
                        </a:rPr>
                        <a:t>Presiune</a:t>
                      </a:r>
                      <a:r>
                        <a:rPr lang="en-US" sz="750" b="1" u="none" strike="noStrike" kern="1200" dirty="0">
                          <a:solidFill>
                            <a:schemeClr val="tx1"/>
                          </a:solidFill>
                          <a:effectLst/>
                        </a:rPr>
                        <a:t> </a:t>
                      </a:r>
                      <a:r>
                        <a:rPr lang="en-US" sz="750" b="1" u="none" strike="noStrike" kern="1200" dirty="0" err="1">
                          <a:solidFill>
                            <a:schemeClr val="tx1"/>
                          </a:solidFill>
                          <a:effectLst/>
                        </a:rPr>
                        <a:t>proiectare</a:t>
                      </a:r>
                      <a:r>
                        <a:rPr lang="en-US" sz="750" b="1" u="none" strike="noStrike" kern="1200" dirty="0">
                          <a:solidFill>
                            <a:schemeClr val="tx1"/>
                          </a:solidFill>
                          <a:effectLst/>
                        </a:rPr>
                        <a:t>             </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a:solidFill>
                            <a:schemeClr val="tx1"/>
                          </a:solidFill>
                          <a:effectLst/>
                        </a:rPr>
                        <a:t>MPa</a:t>
                      </a:r>
                      <a:endParaRPr lang="en-US" sz="750" b="1"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4,3/1,7</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4,3/1,7</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4,3/1,7</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4,3/1,7</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4008910996"/>
                  </a:ext>
                </a:extLst>
              </a:tr>
              <a:tr h="241108">
                <a:tc rowSpan="3">
                  <a:txBody>
                    <a:bodyPr/>
                    <a:lstStyle/>
                    <a:p>
                      <a:pPr marL="0" algn="l" defTabSz="914333" rtl="0" eaLnBrk="1" fontAlgn="ctr" latinLnBrk="0" hangingPunct="1"/>
                      <a:r>
                        <a:rPr lang="en-US" sz="750" b="1" u="none" strike="noStrike" kern="1200" dirty="0" err="1">
                          <a:solidFill>
                            <a:schemeClr val="tx1"/>
                          </a:solidFill>
                          <a:effectLst/>
                        </a:rPr>
                        <a:t>Conducte</a:t>
                      </a:r>
                      <a:r>
                        <a:rPr lang="en-US" sz="750" b="1" u="none" strike="noStrike" kern="1200" dirty="0">
                          <a:solidFill>
                            <a:schemeClr val="tx1"/>
                          </a:solidFill>
                          <a:effectLst/>
                        </a:rPr>
                        <a:t> agent frigorific</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Parte lichid/ parte gaz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dirty="0">
                          <a:solidFill>
                            <a:schemeClr val="tx1"/>
                          </a:solidFill>
                          <a:effectLst/>
                        </a:rPr>
                        <a:t>mm(inch)</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6,35mm(1/4in)/9,52mm(3/8in)</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6,35mm(1/4in)/9,52mm(3/8in)</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6,35mm(1/4in)/12,7mm(1/2in)</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9,52mm(3/8in)/15,9mm(5/8in)</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940436057"/>
                  </a:ext>
                </a:extLst>
              </a:tr>
              <a:tr h="123731">
                <a:tc vMerge="1">
                  <a:txBody>
                    <a:bodyPr/>
                    <a:lstStyle/>
                    <a:p>
                      <a:endParaRPr lang="de-DE"/>
                    </a:p>
                  </a:txBody>
                  <a:tcPr/>
                </a:tc>
                <a:tc>
                  <a:txBody>
                    <a:bodyPr/>
                    <a:lstStyle/>
                    <a:p>
                      <a:r>
                        <a:rPr lang="en-US" sz="750" b="1" u="none" strike="noStrike" kern="1200">
                          <a:solidFill>
                            <a:schemeClr val="tx1"/>
                          </a:solidFill>
                          <a:effectLst/>
                        </a:rPr>
                        <a:t>Lungime max. conductă agent frigorific</a:t>
                      </a:r>
                      <a:endParaRPr lang="de-DE"/>
                    </a:p>
                  </a:txBody>
                  <a:tcPr marL="5349" marR="5349" marT="5349" marB="0" anchor="ctr"/>
                </a:tc>
                <a:tc>
                  <a:txBody>
                    <a:bodyPr/>
                    <a:lstStyle/>
                    <a:p>
                      <a:pPr marL="0" algn="ctr" defTabSz="914333" rtl="0" eaLnBrk="1" fontAlgn="ctr" latinLnBrk="0" hangingPunct="1"/>
                      <a:r>
                        <a:rPr lang="en-US" sz="750" b="1" u="none" strike="noStrike" kern="1200" dirty="0">
                          <a:solidFill>
                            <a:schemeClr val="tx1"/>
                          </a:solidFill>
                          <a:effectLst/>
                        </a:rPr>
                        <a:t>m</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50</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634545805"/>
                  </a:ext>
                </a:extLst>
              </a:tr>
              <a:tr h="123731">
                <a:tc vMerge="1">
                  <a:txBody>
                    <a:bodyPr/>
                    <a:lstStyle/>
                    <a:p>
                      <a:endParaRPr lang="de-DE"/>
                    </a:p>
                  </a:txBody>
                  <a:tcPr/>
                </a:tc>
                <a:tc>
                  <a:txBody>
                    <a:bodyPr/>
                    <a:lstStyle/>
                    <a:p>
                      <a:r>
                        <a:rPr lang="en-US" sz="750" b="1" u="none" strike="noStrike" kern="1200" dirty="0" err="1">
                          <a:solidFill>
                            <a:schemeClr val="tx1"/>
                          </a:solidFill>
                          <a:effectLst/>
                        </a:rPr>
                        <a:t>Diferență</a:t>
                      </a:r>
                      <a:r>
                        <a:rPr lang="en-US" sz="750" b="1" u="none" strike="noStrike" kern="1200" dirty="0">
                          <a:solidFill>
                            <a:schemeClr val="tx1"/>
                          </a:solidFill>
                          <a:effectLst/>
                        </a:rPr>
                        <a:t> max. de </a:t>
                      </a:r>
                      <a:r>
                        <a:rPr lang="en-US" sz="750" b="1" u="none" strike="noStrike" kern="1200" dirty="0" err="1">
                          <a:solidFill>
                            <a:schemeClr val="tx1"/>
                          </a:solidFill>
                          <a:effectLst/>
                        </a:rPr>
                        <a:t>nivel</a:t>
                      </a:r>
                      <a:r>
                        <a:rPr lang="en-US" sz="750" b="1" u="none" strike="noStrike" kern="1200" dirty="0">
                          <a:solidFill>
                            <a:schemeClr val="tx1"/>
                          </a:solidFill>
                          <a:effectLst/>
                        </a:rPr>
                        <a:t> </a:t>
                      </a:r>
                      <a:endParaRPr lang="de-DE" dirty="0"/>
                    </a:p>
                  </a:txBody>
                  <a:tcPr marL="5349" marR="5349" marT="5349" marB="0" anchor="ctr"/>
                </a:tc>
                <a:tc>
                  <a:txBody>
                    <a:bodyPr/>
                    <a:lstStyle/>
                    <a:p>
                      <a:pPr marL="0" algn="ctr" defTabSz="914333" rtl="0" eaLnBrk="1" fontAlgn="ctr" latinLnBrk="0" hangingPunct="1"/>
                      <a:r>
                        <a:rPr lang="en-US" sz="750" b="1" u="none" strike="noStrike" kern="1200" dirty="0">
                          <a:solidFill>
                            <a:schemeClr val="tx1"/>
                          </a:solidFill>
                          <a:effectLst/>
                        </a:rPr>
                        <a:t>m</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25</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590437915"/>
                  </a:ext>
                </a:extLst>
              </a:tr>
              <a:tr h="123731">
                <a:tc gridSpan="2">
                  <a:txBody>
                    <a:bodyPr/>
                    <a:lstStyle/>
                    <a:p>
                      <a:pPr marL="0" algn="l" defTabSz="914333" rtl="0" eaLnBrk="1" fontAlgn="ctr" latinLnBrk="0" hangingPunct="1"/>
                      <a:r>
                        <a:rPr lang="en-US" sz="750" b="1" u="none" strike="noStrike" kern="1200" dirty="0" err="1">
                          <a:solidFill>
                            <a:schemeClr val="tx1"/>
                          </a:solidFill>
                          <a:effectLst/>
                        </a:rPr>
                        <a:t>Cablaj</a:t>
                      </a:r>
                      <a:r>
                        <a:rPr lang="en-US" sz="750" b="1" u="none" strike="noStrike" kern="1200" dirty="0">
                          <a:solidFill>
                            <a:schemeClr val="tx1"/>
                          </a:solidFill>
                          <a:effectLst/>
                        </a:rPr>
                        <a:t> de </a:t>
                      </a:r>
                      <a:r>
                        <a:rPr lang="en-US" sz="750" b="1" u="none" strike="noStrike" kern="1200" dirty="0" err="1">
                          <a:solidFill>
                            <a:schemeClr val="tx1"/>
                          </a:solidFill>
                          <a:effectLst/>
                        </a:rPr>
                        <a:t>conectare</a:t>
                      </a:r>
                      <a:r>
                        <a:rPr lang="en-US" sz="750" b="1" u="none" strike="noStrike" kern="1200" dirty="0">
                          <a:solidFill>
                            <a:schemeClr val="tx1"/>
                          </a:solidFill>
                          <a:effectLst/>
                        </a:rPr>
                        <a:t>  </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dirty="0">
                          <a:solidFill>
                            <a:schemeClr val="tx1"/>
                          </a:solidFill>
                          <a:effectLst/>
                        </a:rPr>
                        <a:t>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1,5x5//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1,5x5//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1,5x5//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2,5x5//</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514819496"/>
                  </a:ext>
                </a:extLst>
              </a:tr>
              <a:tr h="123731">
                <a:tc gridSpan="2">
                  <a:txBody>
                    <a:bodyPr/>
                    <a:lstStyle/>
                    <a:p>
                      <a:pPr marL="0" algn="l" defTabSz="914333" rtl="0" eaLnBrk="1" fontAlgn="ctr" latinLnBrk="0" hangingPunct="1"/>
                      <a:r>
                        <a:rPr lang="en-US" sz="750" b="1" u="none" strike="noStrike" kern="1200" dirty="0">
                          <a:solidFill>
                            <a:schemeClr val="tx1"/>
                          </a:solidFill>
                          <a:effectLst/>
                        </a:rPr>
                        <a:t>Tip de </a:t>
                      </a:r>
                      <a:r>
                        <a:rPr lang="en-US" sz="750" b="1" u="none" strike="noStrike" kern="1200" dirty="0" err="1">
                          <a:solidFill>
                            <a:schemeClr val="tx1"/>
                          </a:solidFill>
                          <a:effectLst/>
                        </a:rPr>
                        <a:t>fișă</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dirty="0">
                          <a:solidFill>
                            <a:schemeClr val="tx1"/>
                          </a:solidFill>
                          <a:effectLst/>
                        </a:rPr>
                        <a:t>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1,5x3/fără fișă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1,5x3/fără fișă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1,5x3/fără fișă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2,5x3/fără fișă</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668455884"/>
                  </a:ext>
                </a:extLst>
              </a:tr>
              <a:tr h="123731">
                <a:tc gridSpan="2">
                  <a:txBody>
                    <a:bodyPr/>
                    <a:lstStyle/>
                    <a:p>
                      <a:pPr marL="0" algn="l" defTabSz="914333" rtl="0" eaLnBrk="1" fontAlgn="ctr" latinLnBrk="0" hangingPunct="1"/>
                      <a:r>
                        <a:rPr lang="en-US" sz="750" b="1" u="none" strike="noStrike" kern="1200" dirty="0">
                          <a:solidFill>
                            <a:schemeClr val="tx1"/>
                          </a:solidFill>
                          <a:effectLst/>
                        </a:rPr>
                        <a:t>Tip de </a:t>
                      </a:r>
                      <a:r>
                        <a:rPr lang="en-US" sz="750" b="1" u="none" strike="noStrike" kern="1200" dirty="0" err="1">
                          <a:solidFill>
                            <a:schemeClr val="tx1"/>
                          </a:solidFill>
                          <a:effectLst/>
                        </a:rPr>
                        <a:t>termostat</a:t>
                      </a:r>
                      <a:endParaRPr lang="en-US" sz="750" b="1" u="none" strike="noStrike" kern="1200" dirty="0">
                        <a:solidFill>
                          <a:schemeClr val="tx1"/>
                        </a:solidFill>
                        <a:effectLst/>
                        <a:latin typeface="+mn-lt"/>
                        <a:ea typeface="+mn-ea"/>
                        <a:cs typeface="+mn-cs"/>
                      </a:endParaRPr>
                    </a:p>
                  </a:txBody>
                  <a:tcPr marL="5349" marR="5349" marT="5349" marB="0" anchor="ctr"/>
                </a:tc>
                <a:tc hMerge="1">
                  <a:txBody>
                    <a:bodyPr/>
                    <a:lstStyle/>
                    <a:p>
                      <a:endParaRPr lang="de-DE"/>
                    </a:p>
                  </a:txBody>
                  <a:tcPr/>
                </a:tc>
                <a:tc>
                  <a:txBody>
                    <a:bodyPr/>
                    <a:lstStyle/>
                    <a:p>
                      <a:pPr marL="0" algn="ctr" defTabSz="914333" rtl="0" eaLnBrk="1" fontAlgn="ctr" latinLnBrk="0" hangingPunct="1"/>
                      <a:r>
                        <a:rPr lang="en-US" sz="750" b="1" u="none" strike="noStrike" kern="1200" dirty="0">
                          <a:solidFill>
                            <a:schemeClr val="tx1"/>
                          </a:solidFill>
                          <a:effectLst/>
                        </a:rPr>
                        <a:t>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Telecomandă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Telecomandă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Telecomandă</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Telecomandă</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518827632"/>
                  </a:ext>
                </a:extLst>
              </a:tr>
              <a:tr h="123731">
                <a:tc rowSpan="2">
                  <a:txBody>
                    <a:bodyPr/>
                    <a:lstStyle/>
                    <a:p>
                      <a:pPr marL="0" algn="l" defTabSz="914333" rtl="0" eaLnBrk="1" fontAlgn="ctr" latinLnBrk="0" hangingPunct="1"/>
                      <a:r>
                        <a:rPr lang="en-US" sz="750" b="1" u="none" strike="noStrike" kern="1200" dirty="0" err="1">
                          <a:solidFill>
                            <a:schemeClr val="tx1"/>
                          </a:solidFill>
                          <a:effectLst/>
                        </a:rPr>
                        <a:t>Temperatură</a:t>
                      </a:r>
                      <a:r>
                        <a:rPr lang="en-US" sz="750" b="1" u="none" strike="noStrike" kern="1200" dirty="0">
                          <a:solidFill>
                            <a:schemeClr val="tx1"/>
                          </a:solidFill>
                          <a:effectLst/>
                        </a:rPr>
                        <a:t> de </a:t>
                      </a:r>
                      <a:r>
                        <a:rPr lang="en-US" sz="750" b="1" u="none" strike="noStrike" kern="1200" dirty="0" err="1">
                          <a:solidFill>
                            <a:schemeClr val="tx1"/>
                          </a:solidFill>
                          <a:effectLst/>
                        </a:rPr>
                        <a:t>operare</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a:solidFill>
                            <a:schemeClr val="tx1"/>
                          </a:solidFill>
                          <a:effectLst/>
                        </a:rPr>
                        <a:t>Interior (răcire/ încălzire)</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dirty="0">
                          <a:solidFill>
                            <a:schemeClr val="tx1"/>
                          </a:solidFill>
                          <a:effectLst/>
                        </a:rPr>
                        <a:t>℃</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17～32/0～30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17～32/0～30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17～32/0～30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17～32/0～30</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2563417554"/>
                  </a:ext>
                </a:extLst>
              </a:tr>
              <a:tr h="123731">
                <a:tc vMerge="1">
                  <a:txBody>
                    <a:bodyPr/>
                    <a:lstStyle/>
                    <a:p>
                      <a:endParaRPr lang="de-DE"/>
                    </a:p>
                  </a:txBody>
                  <a:tcPr/>
                </a:tc>
                <a:tc>
                  <a:txBody>
                    <a:bodyPr/>
                    <a:lstStyle/>
                    <a:p>
                      <a:r>
                        <a:rPr lang="en-US" sz="750" b="1" u="none" strike="noStrike" kern="1200">
                          <a:solidFill>
                            <a:schemeClr val="tx1"/>
                          </a:solidFill>
                          <a:effectLst/>
                        </a:rPr>
                        <a:t>Exterior răcire/ încălzire)</a:t>
                      </a:r>
                      <a:endParaRPr lang="de-DE"/>
                    </a:p>
                  </a:txBody>
                  <a:tcPr marL="5349" marR="5349" marT="5349" marB="0" anchor="ctr"/>
                </a:tc>
                <a:tc>
                  <a:txBody>
                    <a:bodyPr/>
                    <a:lstStyle/>
                    <a:p>
                      <a:pPr marL="0" algn="ctr" defTabSz="914333" rtl="0" eaLnBrk="1" fontAlgn="ctr" latinLnBrk="0" hangingPunct="1"/>
                      <a:r>
                        <a:rPr lang="en-US" sz="750" b="1" u="none" strike="noStrike" kern="1200" dirty="0">
                          <a:solidFill>
                            <a:schemeClr val="tx1"/>
                          </a:solidFill>
                          <a:effectLst/>
                        </a:rPr>
                        <a:t>℃</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-15～50/-15～30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-15～50/-15～30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-15～50/-15～30</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-15～50/-15～30</a:t>
                      </a:r>
                      <a:endParaRPr lang="en-US" sz="750" u="none" strike="noStrike" kern="120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3759562492"/>
                  </a:ext>
                </a:extLst>
              </a:tr>
              <a:tr h="123731">
                <a:tc>
                  <a:txBody>
                    <a:bodyPr/>
                    <a:lstStyle/>
                    <a:p>
                      <a:pPr marL="0" algn="l" defTabSz="914333" rtl="0" eaLnBrk="1" fontAlgn="ctr" latinLnBrk="0" hangingPunct="1"/>
                      <a:r>
                        <a:rPr lang="en-US" sz="750" b="1" u="none" strike="noStrike" kern="1200" dirty="0" err="1">
                          <a:solidFill>
                            <a:schemeClr val="tx1"/>
                          </a:solidFill>
                          <a:effectLst/>
                        </a:rPr>
                        <a:t>Suprafață</a:t>
                      </a:r>
                      <a:r>
                        <a:rPr lang="en-US" sz="750" b="1" u="none" strike="noStrike" kern="1200" dirty="0">
                          <a:solidFill>
                            <a:schemeClr val="tx1"/>
                          </a:solidFill>
                          <a:effectLst/>
                        </a:rPr>
                        <a:t> </a:t>
                      </a:r>
                      <a:r>
                        <a:rPr lang="en-US" sz="750" b="1" u="none" strike="noStrike" kern="1200" dirty="0" err="1">
                          <a:solidFill>
                            <a:schemeClr val="tx1"/>
                          </a:solidFill>
                          <a:effectLst/>
                        </a:rPr>
                        <a:t>utilizare</a:t>
                      </a:r>
                      <a:r>
                        <a:rPr lang="en-US" sz="750" b="1" u="none" strike="noStrike" kern="1200" dirty="0">
                          <a:solidFill>
                            <a:schemeClr val="tx1"/>
                          </a:solidFill>
                          <a:effectLst/>
                        </a:rPr>
                        <a:t>       </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l" defTabSz="914333" rtl="0" eaLnBrk="1" fontAlgn="ctr" latinLnBrk="0" hangingPunct="1"/>
                      <a:r>
                        <a:rPr lang="en-US" sz="750" b="1" u="none" strike="noStrike" kern="1200" dirty="0">
                          <a:solidFill>
                            <a:schemeClr val="tx1"/>
                          </a:solidFill>
                          <a:effectLst/>
                        </a:rPr>
                        <a:t>minim-maxim</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b="1" u="none" strike="noStrike" kern="1200" dirty="0">
                          <a:solidFill>
                            <a:schemeClr val="tx1"/>
                          </a:solidFill>
                          <a:effectLst/>
                        </a:rPr>
                        <a:t>m2</a:t>
                      </a:r>
                      <a:endParaRPr lang="en-US" sz="750" b="1"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dirty="0">
                          <a:solidFill>
                            <a:schemeClr val="tx1"/>
                          </a:solidFill>
                          <a:effectLst/>
                        </a:rPr>
                        <a:t>12～18</a:t>
                      </a:r>
                      <a:endParaRPr lang="en-US" sz="750" u="none" strike="noStrike" kern="1200" dirty="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16～23</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a:solidFill>
                            <a:schemeClr val="tx1"/>
                          </a:solidFill>
                          <a:effectLst/>
                        </a:rPr>
                        <a:t>24～35</a:t>
                      </a:r>
                      <a:endParaRPr lang="en-US" sz="750" u="none" strike="noStrike" kern="1200">
                        <a:solidFill>
                          <a:schemeClr val="tx1"/>
                        </a:solidFill>
                        <a:effectLst/>
                        <a:latin typeface="+mn-lt"/>
                        <a:ea typeface="+mn-ea"/>
                        <a:cs typeface="+mn-cs"/>
                      </a:endParaRPr>
                    </a:p>
                  </a:txBody>
                  <a:tcPr marL="5349" marR="5349" marT="5349" marB="0" anchor="ctr"/>
                </a:tc>
                <a:tc>
                  <a:txBody>
                    <a:bodyPr/>
                    <a:lstStyle/>
                    <a:p>
                      <a:pPr marL="0" algn="ctr" defTabSz="914333" rtl="0" eaLnBrk="1" fontAlgn="ctr" latinLnBrk="0" hangingPunct="1"/>
                      <a:r>
                        <a:rPr lang="en-US" sz="750" u="none" strike="noStrike" kern="1200" dirty="0">
                          <a:solidFill>
                            <a:schemeClr val="tx1"/>
                          </a:solidFill>
                          <a:effectLst/>
                        </a:rPr>
                        <a:t>32～47</a:t>
                      </a:r>
                      <a:endParaRPr lang="en-US" sz="750" u="none" strike="noStrike" kern="1200" dirty="0">
                        <a:solidFill>
                          <a:schemeClr val="tx1"/>
                        </a:solidFill>
                        <a:effectLst/>
                        <a:latin typeface="+mn-lt"/>
                        <a:ea typeface="+mn-ea"/>
                        <a:cs typeface="+mn-cs"/>
                      </a:endParaRPr>
                    </a:p>
                  </a:txBody>
                  <a:tcPr marL="5349" marR="5349" marT="5349" marB="0" anchor="ctr"/>
                </a:tc>
                <a:extLst>
                  <a:ext uri="{0D108BD9-81ED-4DB2-BD59-A6C34878D82A}">
                    <a16:rowId xmlns:a16="http://schemas.microsoft.com/office/drawing/2014/main" val="1973240457"/>
                  </a:ext>
                </a:extLst>
              </a:tr>
            </a:tbl>
          </a:graphicData>
        </a:graphic>
      </p:graphicFrame>
    </p:spTree>
    <p:extLst>
      <p:ext uri="{BB962C8B-B14F-4D97-AF65-F5344CB8AC3E}">
        <p14:creationId xmlns:p14="http://schemas.microsoft.com/office/powerpoint/2010/main" val="910753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LTEMPLATEVERSION" val="2.0"/>
  <p:tag name="MLLANGUAGE" val="eng"/>
  <p:tag name="BG1_D2_169.PNG" val="image1.png"/>
  <p:tag name="RIGHT_D2.PNG" val="image3.png"/>
  <p:tag name="BG2_D2_169.PNG" val="image4.png"/>
  <p:tag name="SWITCH_BG1_D2_169.JPG" val="image5.png"/>
  <p:tag name="BOTTOM_D2_169.PNG" val="image6.png"/>
  <p:tag name="LOGO2_D2.PNG" val="image7.png"/>
  <p:tag name="BG3_D2_169.PNG" val="image9.png"/>
  <p:tag name="SWITCH_BG2_D2_169.JPG" val="image8.png"/>
  <p:tag name="LOGO1_D2.PNG" val="image2.png"/>
  <p:tag name="SAXMLCOMPANYNAME" val="bosch"/>
  <p:tag name="SAXMLTEMPLATE" val="presentation_169"/>
  <p:tag name="SAXCONVERTED" val="2"/>
  <p:tag name="SAXCONVERSION" val="2"/>
</p:tagLst>
</file>

<file path=ppt/tags/tag2.xml><?xml version="1.0" encoding="utf-8"?>
<p:tagLst xmlns:a="http://schemas.openxmlformats.org/drawingml/2006/main" xmlns:r="http://schemas.openxmlformats.org/officeDocument/2006/relationships" xmlns:p="http://schemas.openxmlformats.org/presentationml/2006/main">
  <p:tag name="SAXCONVERTED" val="2"/>
</p:tagLst>
</file>

<file path=ppt/tags/tag3.xml><?xml version="1.0" encoding="utf-8"?>
<p:tagLst xmlns:a="http://schemas.openxmlformats.org/drawingml/2006/main" xmlns:r="http://schemas.openxmlformats.org/officeDocument/2006/relationships" xmlns:p="http://schemas.openxmlformats.org/presentationml/2006/main">
  <p:tag name="SAXCONVERTED" val="2"/>
</p:tagLst>
</file>

<file path=ppt/tags/tag4.xml><?xml version="1.0" encoding="utf-8"?>
<p:tagLst xmlns:a="http://schemas.openxmlformats.org/drawingml/2006/main" xmlns:r="http://schemas.openxmlformats.org/officeDocument/2006/relationships" xmlns:p="http://schemas.openxmlformats.org/presentationml/2006/main">
  <p:tag name="SAXCONVERTED" val="2"/>
</p:tagLst>
</file>

<file path=ppt/tags/tag5.xml><?xml version="1.0" encoding="utf-8"?>
<p:tagLst xmlns:a="http://schemas.openxmlformats.org/drawingml/2006/main" xmlns:r="http://schemas.openxmlformats.org/officeDocument/2006/relationships" xmlns:p="http://schemas.openxmlformats.org/presentationml/2006/main">
  <p:tag name="SAXCONVERTED" val="2"/>
</p:tagLst>
</file>

<file path=ppt/tags/tag6.xml><?xml version="1.0" encoding="utf-8"?>
<p:tagLst xmlns:a="http://schemas.openxmlformats.org/drawingml/2006/main" xmlns:r="http://schemas.openxmlformats.org/officeDocument/2006/relationships" xmlns:p="http://schemas.openxmlformats.org/presentationml/2006/main">
  <p:tag name="SAXCONVERTED" val="2"/>
</p:tagLst>
</file>

<file path=ppt/tags/tag7.xml><?xml version="1.0" encoding="utf-8"?>
<p:tagLst xmlns:a="http://schemas.openxmlformats.org/drawingml/2006/main" xmlns:r="http://schemas.openxmlformats.org/officeDocument/2006/relationships" xmlns:p="http://schemas.openxmlformats.org/presentationml/2006/main">
  <p:tag name="SAXCONVERTED" val="2"/>
</p:tagLst>
</file>

<file path=ppt/theme/theme1.xml><?xml version="1.0" encoding="utf-8"?>
<a:theme xmlns:a="http://schemas.openxmlformats.org/drawingml/2006/main" name="Bosch 2022">
  <a:themeElements>
    <a:clrScheme name="Bosch Blue">
      <a:dk1>
        <a:sysClr val="windowText" lastClr="000000"/>
      </a:dk1>
      <a:lt1>
        <a:sysClr val="window" lastClr="FFFFFF"/>
      </a:lt1>
      <a:dk2>
        <a:srgbClr val="424C58"/>
      </a:dk2>
      <a:lt2>
        <a:srgbClr val="B2B3B5"/>
      </a:lt2>
      <a:accent1>
        <a:srgbClr val="007BC0"/>
      </a:accent1>
      <a:accent2>
        <a:srgbClr val="004975"/>
      </a:accent2>
      <a:accent3>
        <a:srgbClr val="007BC0"/>
      </a:accent3>
      <a:accent4>
        <a:srgbClr val="004975"/>
      </a:accent4>
      <a:accent5>
        <a:srgbClr val="007BC0"/>
      </a:accent5>
      <a:accent6>
        <a:srgbClr val="004975"/>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algn="l" defTabSz="914400" eaLnBrk="1" fontAlgn="auto" latinLnBrk="0" hangingPunct="1">
          <a:spcBef>
            <a:spcPts val="500"/>
          </a:spcBef>
          <a:spcAft>
            <a:spcPts val="0"/>
          </a:spcAft>
          <a:buClrTx/>
          <a:buSzTx/>
          <a:buFontTx/>
          <a:buNone/>
          <a:tabLst/>
          <a:defRPr kumimoji="0" sz="1800" b="0" i="0" u="none" strike="noStrike" kern="0" cap="none" spc="0" normalizeH="0" baseline="0" noProof="0" smtClean="0">
            <a:ln>
              <a:noFill/>
            </a:ln>
            <a:solidFill>
              <a:srgbClr val="000000"/>
            </a:solidFill>
            <a:effectLst/>
            <a:uLnTx/>
            <a:uFillTx/>
          </a:defRPr>
        </a:defPPr>
      </a:lstStyle>
    </a:txDef>
  </a:objectDefaults>
  <a:extraClrSchemeLst/>
  <a:custClrLst>
    <a:custClr name="Bosch Red 50">
      <a:srgbClr val="ED0007"/>
    </a:custClr>
    <a:custClr name="Bosch Purple 40">
      <a:srgbClr val="9E2896"/>
    </a:custClr>
    <a:custClr name="Bosch Purple 20">
      <a:srgbClr val="551151"/>
    </a:custClr>
    <a:custClr name="Bosch Blue 50">
      <a:srgbClr val="007BC0"/>
    </a:custClr>
    <a:custClr name="Bosch Blue 30">
      <a:srgbClr val="004975"/>
    </a:custClr>
    <a:custClr name="Bosch Turquoise 50">
      <a:srgbClr val="18837E"/>
    </a:custClr>
    <a:custClr name="Bosch Turquoise 30">
      <a:srgbClr val="0A4F4B"/>
    </a:custClr>
    <a:custClr name="Bosch Green 50">
      <a:srgbClr val="00884A"/>
    </a:custClr>
    <a:custClr name="Bosch Green 30">
      <a:srgbClr val="00512A"/>
    </a:custClr>
    <a:custClr name="Bosch Gray 50">
      <a:srgbClr val="71767C"/>
    </a:custClr>
  </a:custClrLst>
  <a:extLst>
    <a:ext uri="{05A4C25C-085E-4340-85A3-A5531E510DB2}">
      <thm15:themeFamily xmlns:thm15="http://schemas.microsoft.com/office/thememl/2012/main" name="template1.potx" id="{52924039-0E61-4818-99E1-D362E68D7D91}" vid="{B6C1A3BA-AF47-4731-9FD9-D2E65E1AD31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AttachmentRemark</Sektion>
      <Reihenfolge>0</Reihenfolge>
    </Variable>
    <Variable>
      <Name>departmentshort</Name>
      <OrgInhalt>TT-CW/PAE</OrgInhalt>
      <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Internal</OrgInhalt>
      <Wert/>
      <Platzhalter>False</Platzhalter>
      <DocDatenDialog>True</DocDatenDialog>
      <Label>Notation of confidentiality</Label>
      <FrageVar>False</FrageVar>
      <Prefix/>
      <Suffix/>
      <WegfallVar/>
      <ComboBox>
        <Option>Internal</Option>
        <Option>Confidential</Option>
        <Option>Strictly confidential</Option>
        <Option/>
      </ComboBox>
      <MussFeld>False</MussFeld>
      <InDokument>True</InDokument>
      <Sektion>Bosch_footer_1</Sektion>
      <Reihenfolge>0</Reihenfolge>
    </Variable>
    <Variable>
      <Name>copyright</Name>
      <OrgInhalt>© Bosch Termoteknik Isıtma ve Klima Sanayi Ticaret Anonim Şirketi 2021. All rights reserved, also regarding any disposal, exploitation, reproduction, editing, distribution, as well as in the event of applications for industrial property rights.</OrgInhalt>
      <Wert>© Bosch Termoteknik Isıtma ve Klima Sanayi Ticaret Anonim Şirketi 2021. All rights reserved, also regarding any disposal, exploitation, reproduction, editing, distribution, as well as in the event of applications for industrial property rights.</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2022-06-08</OrgInhalt>
      <Wert>2023-06</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
      <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2.xml><?xml version="1.0" encoding="utf-8"?>
<sax_Colors>
  <Line size="7">
    <Color val="9e2896" tooltip="Bosch Purple 40"/>
    <Color val="551151" tooltip="Bosch Purple 20"/>
  </Line>
  <Line size="7">
    <Color val="007bc0" tooltip="Bosch Blue 50"/>
    <Color val="004975" tooltip="Bosch Blue 30"/>
  </Line>
  <Line size="7">
    <Color val="18837e" tooltip="Bosch Turquoise 50"/>
    <Color val="0a4f4b" tooltip="Bosch Turquoise 30"/>
  </Line>
  <Line size="7">
    <Color val="00884a" tooltip="Bosch Green 50"/>
    <Color val="00512a" tooltip="Bosch Green 30"/>
  </Line>
</sax_Colors>
</file>

<file path=customXml/itemProps1.xml><?xml version="1.0" encoding="utf-8"?>
<ds:datastoreItem xmlns:ds="http://schemas.openxmlformats.org/officeDocument/2006/customXml" ds:itemID="{0BE4D85F-F441-4645-A801-DB6437E6B137}">
  <ds:schemaRefs/>
</ds:datastoreItem>
</file>

<file path=customXml/itemProps2.xml><?xml version="1.0" encoding="utf-8"?>
<ds:datastoreItem xmlns:ds="http://schemas.openxmlformats.org/officeDocument/2006/customXml" ds:itemID="{D0252559-44F8-474C-B66D-E357B88E32C2}">
  <ds:schemaRefs/>
</ds:datastoreItem>
</file>

<file path=docProps/app.xml><?xml version="1.0" encoding="utf-8"?>
<Properties xmlns="http://schemas.openxmlformats.org/officeDocument/2006/extended-properties" xmlns:vt="http://schemas.openxmlformats.org/officeDocument/2006/docPropsVTypes">
  <Template/>
  <TotalTime>0</TotalTime>
  <Words>1750</Words>
  <Application>Microsoft Office PowerPoint</Application>
  <PresentationFormat>Custom</PresentationFormat>
  <Paragraphs>573</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Bierstadt Display</vt:lpstr>
      <vt:lpstr>Bosch Office Sans</vt:lpstr>
      <vt:lpstr>Calibri</vt:lpstr>
      <vt:lpstr>Symbol</vt:lpstr>
      <vt:lpstr>Wingdings</vt:lpstr>
      <vt:lpstr>Bosch 2022</vt:lpstr>
      <vt:lpstr>APARAT DE AER CONDIȚIONAT  CLIMATE 2000</vt:lpstr>
      <vt:lpstr>PowerPoint Presentation</vt:lpstr>
      <vt:lpstr>Noul model – simplu, funcțional, fiabil </vt:lpstr>
      <vt:lpstr>Beneficii</vt:lpstr>
      <vt:lpstr>Întreținere ușoară</vt:lpstr>
      <vt:lpstr>Filtre</vt:lpstr>
      <vt:lpstr>Acoperire protectivă GOLDEN FLIN</vt:lpstr>
      <vt:lpstr>Specificații tehnice</vt:lpstr>
      <vt:lpstr>Specificații tehnice</vt:lpstr>
      <vt:lpstr>Caracteristici mono split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PRODUCT INFO NEW SINGLE SPLIT CL6000i    TT-AM/PRM-AC 11-11-2020 V_02</dc:title>
  <dc:creator>Keceli Begum (TT-AM/PRM-AC)</dc:creator>
  <cp:lastModifiedBy>Stanescu Florin Dragos (HC/SRO-L2O)</cp:lastModifiedBy>
  <cp:revision>185</cp:revision>
  <dcterms:created xsi:type="dcterms:W3CDTF">2018-01-19T09:06:36Z</dcterms:created>
  <dcterms:modified xsi:type="dcterms:W3CDTF">2024-02-23T07:46:10Z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$confidentiality_internal$</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ies>
</file>